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5" r:id="rId5"/>
  </p:sldMasterIdLst>
  <p:notesMasterIdLst>
    <p:notesMasterId r:id="rId59"/>
  </p:notesMasterIdLst>
  <p:handoutMasterIdLst>
    <p:handoutMasterId r:id="rId60"/>
  </p:handoutMasterIdLst>
  <p:sldIdLst>
    <p:sldId id="470" r:id="rId6"/>
    <p:sldId id="477" r:id="rId7"/>
    <p:sldId id="491" r:id="rId8"/>
    <p:sldId id="473" r:id="rId9"/>
    <p:sldId id="463" r:id="rId10"/>
    <p:sldId id="388" r:id="rId11"/>
    <p:sldId id="471" r:id="rId12"/>
    <p:sldId id="432" r:id="rId13"/>
    <p:sldId id="389" r:id="rId14"/>
    <p:sldId id="480" r:id="rId15"/>
    <p:sldId id="277" r:id="rId16"/>
    <p:sldId id="270" r:id="rId17"/>
    <p:sldId id="271" r:id="rId18"/>
    <p:sldId id="269" r:id="rId19"/>
    <p:sldId id="287" r:id="rId20"/>
    <p:sldId id="288" r:id="rId21"/>
    <p:sldId id="289" r:id="rId22"/>
    <p:sldId id="486" r:id="rId23"/>
    <p:sldId id="490" r:id="rId24"/>
    <p:sldId id="272" r:id="rId25"/>
    <p:sldId id="487" r:id="rId26"/>
    <p:sldId id="436" r:id="rId27"/>
    <p:sldId id="431" r:id="rId28"/>
    <p:sldId id="428" r:id="rId29"/>
    <p:sldId id="433" r:id="rId30"/>
    <p:sldId id="488" r:id="rId31"/>
    <p:sldId id="441" r:id="rId32"/>
    <p:sldId id="429" r:id="rId33"/>
    <p:sldId id="489" r:id="rId34"/>
    <p:sldId id="430" r:id="rId35"/>
    <p:sldId id="434" r:id="rId36"/>
    <p:sldId id="440" r:id="rId37"/>
    <p:sldId id="439" r:id="rId38"/>
    <p:sldId id="494" r:id="rId39"/>
    <p:sldId id="275" r:id="rId40"/>
    <p:sldId id="261" r:id="rId41"/>
    <p:sldId id="259" r:id="rId42"/>
    <p:sldId id="276" r:id="rId43"/>
    <p:sldId id="260" r:id="rId44"/>
    <p:sldId id="262" r:id="rId45"/>
    <p:sldId id="263" r:id="rId46"/>
    <p:sldId id="266" r:id="rId47"/>
    <p:sldId id="493" r:id="rId48"/>
    <p:sldId id="274" r:id="rId49"/>
    <p:sldId id="273" r:id="rId50"/>
    <p:sldId id="290" r:id="rId51"/>
    <p:sldId id="492" r:id="rId52"/>
    <p:sldId id="400" r:id="rId53"/>
    <p:sldId id="484" r:id="rId54"/>
    <p:sldId id="435" r:id="rId55"/>
    <p:sldId id="482" r:id="rId56"/>
    <p:sldId id="485" r:id="rId57"/>
    <p:sldId id="472"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38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Wells" initials="LW" lastIdx="1" clrIdx="0">
    <p:extLst>
      <p:ext uri="{19B8F6BF-5375-455C-9EA6-DF929625EA0E}">
        <p15:presenceInfo xmlns:p15="http://schemas.microsoft.com/office/powerpoint/2012/main" userId="S-1-5-21-200220283-296057445-522006248-109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15B"/>
    <a:srgbClr val="931D3F"/>
    <a:srgbClr val="CD2959"/>
    <a:srgbClr val="00667D"/>
    <a:srgbClr val="4A164A"/>
    <a:srgbClr val="C3B9D9"/>
    <a:srgbClr val="EDC950"/>
    <a:srgbClr val="004E60"/>
    <a:srgbClr val="E47897"/>
    <a:srgbClr val="00B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5646" autoAdjust="0"/>
  </p:normalViewPr>
  <p:slideViewPr>
    <p:cSldViewPr snapToGrid="0">
      <p:cViewPr varScale="1">
        <p:scale>
          <a:sx n="86" d="100"/>
          <a:sy n="86" d="100"/>
        </p:scale>
        <p:origin x="1404" y="66"/>
      </p:cViewPr>
      <p:guideLst>
        <p:guide orient="horz" pos="864"/>
        <p:guide pos="3828"/>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2" d="100"/>
          <a:sy n="42" d="100"/>
        </p:scale>
        <p:origin x="1970" y="2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ells" userId="87483014-aa0e-42bb-bbad-dfc32e5d070d" providerId="ADAL" clId="{CABDCC77-F619-4CFD-B97A-A798656177BA}"/>
    <pc:docChg chg="addSld delSld modSld">
      <pc:chgData name="Laura Wells" userId="87483014-aa0e-42bb-bbad-dfc32e5d070d" providerId="ADAL" clId="{CABDCC77-F619-4CFD-B97A-A798656177BA}" dt="2021-05-03T19:12:06.743" v="28" actId="14100"/>
      <pc:docMkLst>
        <pc:docMk/>
      </pc:docMkLst>
      <pc:sldChg chg="modSp">
        <pc:chgData name="Laura Wells" userId="87483014-aa0e-42bb-bbad-dfc32e5d070d" providerId="ADAL" clId="{CABDCC77-F619-4CFD-B97A-A798656177BA}" dt="2021-05-03T19:11:09.106" v="22" actId="14100"/>
        <pc:sldMkLst>
          <pc:docMk/>
          <pc:sldMk cId="1802288394" sldId="259"/>
        </pc:sldMkLst>
        <pc:graphicFrameChg chg="mod modGraphic">
          <ac:chgData name="Laura Wells" userId="87483014-aa0e-42bb-bbad-dfc32e5d070d" providerId="ADAL" clId="{CABDCC77-F619-4CFD-B97A-A798656177BA}" dt="2021-05-03T19:11:09.106" v="22" actId="14100"/>
          <ac:graphicFrameMkLst>
            <pc:docMk/>
            <pc:sldMk cId="1802288394" sldId="259"/>
            <ac:graphicFrameMk id="4" creationId="{00000000-0000-0000-0000-000000000000}"/>
          </ac:graphicFrameMkLst>
        </pc:graphicFrameChg>
      </pc:sldChg>
      <pc:sldChg chg="modSp">
        <pc:chgData name="Laura Wells" userId="87483014-aa0e-42bb-bbad-dfc32e5d070d" providerId="ADAL" clId="{CABDCC77-F619-4CFD-B97A-A798656177BA}" dt="2021-05-03T19:09:30.153" v="13" actId="404"/>
        <pc:sldMkLst>
          <pc:docMk/>
          <pc:sldMk cId="2966221435" sldId="261"/>
        </pc:sldMkLst>
        <pc:spChg chg="mod">
          <ac:chgData name="Laura Wells" userId="87483014-aa0e-42bb-bbad-dfc32e5d070d" providerId="ADAL" clId="{CABDCC77-F619-4CFD-B97A-A798656177BA}" dt="2021-05-03T19:09:30.153" v="13" actId="404"/>
          <ac:spMkLst>
            <pc:docMk/>
            <pc:sldMk cId="2966221435" sldId="261"/>
            <ac:spMk id="3" creationId="{00000000-0000-0000-0000-000000000000}"/>
          </ac:spMkLst>
        </pc:spChg>
      </pc:sldChg>
      <pc:sldChg chg="modSp">
        <pc:chgData name="Laura Wells" userId="87483014-aa0e-42bb-bbad-dfc32e5d070d" providerId="ADAL" clId="{CABDCC77-F619-4CFD-B97A-A798656177BA}" dt="2021-05-03T19:12:06.743" v="28" actId="14100"/>
        <pc:sldMkLst>
          <pc:docMk/>
          <pc:sldMk cId="2856068043" sldId="262"/>
        </pc:sldMkLst>
        <pc:spChg chg="mod">
          <ac:chgData name="Laura Wells" userId="87483014-aa0e-42bb-bbad-dfc32e5d070d" providerId="ADAL" clId="{CABDCC77-F619-4CFD-B97A-A798656177BA}" dt="2021-05-03T19:11:57.885" v="26" actId="14100"/>
          <ac:spMkLst>
            <pc:docMk/>
            <pc:sldMk cId="2856068043" sldId="262"/>
            <ac:spMk id="8" creationId="{00000000-0000-0000-0000-000000000000}"/>
          </ac:spMkLst>
        </pc:spChg>
        <pc:spChg chg="mod">
          <ac:chgData name="Laura Wells" userId="87483014-aa0e-42bb-bbad-dfc32e5d070d" providerId="ADAL" clId="{CABDCC77-F619-4CFD-B97A-A798656177BA}" dt="2021-05-03T19:12:06.743" v="28" actId="14100"/>
          <ac:spMkLst>
            <pc:docMk/>
            <pc:sldMk cId="2856068043" sldId="262"/>
            <ac:spMk id="11" creationId="{00000000-0000-0000-0000-000000000000}"/>
          </ac:spMkLst>
        </pc:spChg>
      </pc:sldChg>
      <pc:sldChg chg="modSp">
        <pc:chgData name="Laura Wells" userId="87483014-aa0e-42bb-bbad-dfc32e5d070d" providerId="ADAL" clId="{CABDCC77-F619-4CFD-B97A-A798656177BA}" dt="2021-05-03T19:10:10.355" v="17" actId="404"/>
        <pc:sldMkLst>
          <pc:docMk/>
          <pc:sldMk cId="2585899358" sldId="274"/>
        </pc:sldMkLst>
        <pc:spChg chg="mod">
          <ac:chgData name="Laura Wells" userId="87483014-aa0e-42bb-bbad-dfc32e5d070d" providerId="ADAL" clId="{CABDCC77-F619-4CFD-B97A-A798656177BA}" dt="2021-05-03T19:10:10.355" v="17" actId="404"/>
          <ac:spMkLst>
            <pc:docMk/>
            <pc:sldMk cId="2585899358" sldId="274"/>
            <ac:spMk id="6" creationId="{00000000-0000-0000-0000-000000000000}"/>
          </ac:spMkLst>
        </pc:spChg>
      </pc:sldChg>
      <pc:sldChg chg="modTransition">
        <pc:chgData name="Laura Wells" userId="87483014-aa0e-42bb-bbad-dfc32e5d070d" providerId="ADAL" clId="{CABDCC77-F619-4CFD-B97A-A798656177BA}" dt="2021-05-03T17:23:58.460" v="6"/>
        <pc:sldMkLst>
          <pc:docMk/>
          <pc:sldMk cId="2406235964" sldId="388"/>
        </pc:sldMkLst>
      </pc:sldChg>
      <pc:sldChg chg="modTransition">
        <pc:chgData name="Laura Wells" userId="87483014-aa0e-42bb-bbad-dfc32e5d070d" providerId="ADAL" clId="{CABDCC77-F619-4CFD-B97A-A798656177BA}" dt="2021-05-03T17:24:48.909" v="8"/>
        <pc:sldMkLst>
          <pc:docMk/>
          <pc:sldMk cId="829147316" sldId="389"/>
        </pc:sldMkLst>
      </pc:sldChg>
      <pc:sldChg chg="add del">
        <pc:chgData name="Laura Wells" userId="87483014-aa0e-42bb-bbad-dfc32e5d070d" providerId="ADAL" clId="{CABDCC77-F619-4CFD-B97A-A798656177BA}" dt="2021-05-03T17:18:23.562" v="3"/>
        <pc:sldMkLst>
          <pc:docMk/>
          <pc:sldMk cId="1881108742" sldId="431"/>
        </pc:sldMkLst>
      </pc:sldChg>
      <pc:sldChg chg="modTransition">
        <pc:chgData name="Laura Wells" userId="87483014-aa0e-42bb-bbad-dfc32e5d070d" providerId="ADAL" clId="{CABDCC77-F619-4CFD-B97A-A798656177BA}" dt="2021-05-03T17:23:53.891" v="5"/>
        <pc:sldMkLst>
          <pc:docMk/>
          <pc:sldMk cId="637021293" sldId="463"/>
        </pc:sldMkLst>
      </pc:sldChg>
      <pc:sldChg chg="modTransition">
        <pc:chgData name="Laura Wells" userId="87483014-aa0e-42bb-bbad-dfc32e5d070d" providerId="ADAL" clId="{CABDCC77-F619-4CFD-B97A-A798656177BA}" dt="2021-05-03T17:23:32.234" v="4"/>
        <pc:sldMkLst>
          <pc:docMk/>
          <pc:sldMk cId="3694287762" sldId="473"/>
        </pc:sldMkLst>
      </pc:sldChg>
      <pc:sldChg chg="modTransition">
        <pc:chgData name="Laura Wells" userId="87483014-aa0e-42bb-bbad-dfc32e5d070d" providerId="ADAL" clId="{CABDCC77-F619-4CFD-B97A-A798656177BA}" dt="2021-05-03T17:24:09.363" v="7"/>
        <pc:sldMkLst>
          <pc:docMk/>
          <pc:sldMk cId="2458457930" sldId="484"/>
        </pc:sldMkLst>
      </pc:sldChg>
      <pc:sldChg chg="modTransition">
        <pc:chgData name="Laura Wells" userId="87483014-aa0e-42bb-bbad-dfc32e5d070d" providerId="ADAL" clId="{CABDCC77-F619-4CFD-B97A-A798656177BA}" dt="2021-05-03T17:25:54.442" v="9"/>
        <pc:sldMkLst>
          <pc:docMk/>
          <pc:sldMk cId="2676451197" sldId="485"/>
        </pc:sldMkLst>
      </pc:sldChg>
      <pc:sldChg chg="modTransition">
        <pc:chgData name="Laura Wells" userId="87483014-aa0e-42bb-bbad-dfc32e5d070d" providerId="ADAL" clId="{CABDCC77-F619-4CFD-B97A-A798656177BA}" dt="2021-05-03T12:46:01.027" v="1"/>
        <pc:sldMkLst>
          <pc:docMk/>
          <pc:sldMk cId="3106515739" sldId="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DCA41A-BAF1-47E5-9EF3-7268CCD9E751}" type="datetimeFigureOut">
              <a:rPr lang="en-US" smtClean="0"/>
              <a:t>5/3/2021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3D9246B-41CE-47CF-A923-039C8D765009}" type="slidenum">
              <a:rPr lang="en-US" smtClean="0"/>
              <a:t>‹#›</a:t>
            </a:fld>
            <a:endParaRPr lang="en-US"/>
          </a:p>
        </p:txBody>
      </p:sp>
    </p:spTree>
    <p:extLst>
      <p:ext uri="{BB962C8B-B14F-4D97-AF65-F5344CB8AC3E}">
        <p14:creationId xmlns:p14="http://schemas.microsoft.com/office/powerpoint/2010/main" val="422659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64B7FA-53EB-4146-8978-0EF0612BF972}" type="datetimeFigureOut">
              <a:rPr lang="en-US" smtClean="0"/>
              <a:t>5/3/2021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7C7D84-1976-4577-80EE-3B28DF0E407C}" type="slidenum">
              <a:rPr lang="en-US" smtClean="0"/>
              <a:t>‹#›</a:t>
            </a:fld>
            <a:endParaRPr lang="en-US" dirty="0"/>
          </a:p>
        </p:txBody>
      </p:sp>
    </p:spTree>
    <p:extLst>
      <p:ext uri="{BB962C8B-B14F-4D97-AF65-F5344CB8AC3E}">
        <p14:creationId xmlns:p14="http://schemas.microsoft.com/office/powerpoint/2010/main" val="345342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cover slide for external presentations;</a:t>
            </a:r>
            <a:r>
              <a:rPr lang="en-US" baseline="0" dirty="0"/>
              <a:t> all logos displayed</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a:t>
            </a:fld>
            <a:endParaRPr lang="fr-CA"/>
          </a:p>
        </p:txBody>
      </p:sp>
    </p:spTree>
    <p:extLst>
      <p:ext uri="{BB962C8B-B14F-4D97-AF65-F5344CB8AC3E}">
        <p14:creationId xmlns:p14="http://schemas.microsoft.com/office/powerpoint/2010/main" val="170776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Subscales related to .. sexual, contraceptive, and pregnancy related empowerment; financial empowerment; and decisional empowerment</a:t>
            </a:r>
          </a:p>
        </p:txBody>
      </p:sp>
      <p:sp>
        <p:nvSpPr>
          <p:cNvPr id="4" name="Slide Number Placeholder 3"/>
          <p:cNvSpPr>
            <a:spLocks noGrp="1"/>
          </p:cNvSpPr>
          <p:nvPr>
            <p:ph type="sldNum" sz="quarter" idx="10"/>
          </p:nvPr>
        </p:nvSpPr>
        <p:spPr/>
        <p:txBody>
          <a:bodyPr/>
          <a:lstStyle/>
          <a:p>
            <a:fld id="{32EF6E3F-7229-435D-9B4A-E0ABCDF45996}" type="slidenum">
              <a:rPr lang="fr-CA" smtClean="0"/>
              <a:t>10</a:t>
            </a:fld>
            <a:endParaRPr lang="fr-CA"/>
          </a:p>
        </p:txBody>
      </p:sp>
    </p:spTree>
    <p:extLst>
      <p:ext uri="{BB962C8B-B14F-4D97-AF65-F5344CB8AC3E}">
        <p14:creationId xmlns:p14="http://schemas.microsoft.com/office/powerpoint/2010/main" val="368824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do? – brief introduction to each of the projects</a:t>
            </a:r>
          </a:p>
        </p:txBody>
      </p:sp>
      <p:sp>
        <p:nvSpPr>
          <p:cNvPr id="4" name="Slide Number Placeholder 3"/>
          <p:cNvSpPr>
            <a:spLocks noGrp="1"/>
          </p:cNvSpPr>
          <p:nvPr>
            <p:ph type="sldNum" sz="quarter" idx="10"/>
          </p:nvPr>
        </p:nvSpPr>
        <p:spPr/>
        <p:txBody>
          <a:bodyPr/>
          <a:lstStyle/>
          <a:p>
            <a:fld id="{07552387-C9D2-4365-8CD8-A61CDE4B16C6}" type="slidenum">
              <a:rPr lang="en-US" smtClean="0"/>
              <a:t>13</a:t>
            </a:fld>
            <a:endParaRPr lang="en-US"/>
          </a:p>
        </p:txBody>
      </p:sp>
    </p:spTree>
    <p:extLst>
      <p:ext uri="{BB962C8B-B14F-4D97-AF65-F5344CB8AC3E}">
        <p14:creationId xmlns:p14="http://schemas.microsoft.com/office/powerpoint/2010/main" val="362251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18</a:t>
            </a:fld>
            <a:endParaRPr lang="fr-CA"/>
          </a:p>
        </p:txBody>
      </p:sp>
    </p:spTree>
    <p:extLst>
      <p:ext uri="{BB962C8B-B14F-4D97-AF65-F5344CB8AC3E}">
        <p14:creationId xmlns:p14="http://schemas.microsoft.com/office/powerpoint/2010/main" val="32591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19</a:t>
            </a:fld>
            <a:endParaRPr lang="fr-CA"/>
          </a:p>
        </p:txBody>
      </p:sp>
    </p:spTree>
    <p:extLst>
      <p:ext uri="{BB962C8B-B14F-4D97-AF65-F5344CB8AC3E}">
        <p14:creationId xmlns:p14="http://schemas.microsoft.com/office/powerpoint/2010/main" val="61511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EF6E3F-7229-435D-9B4A-E0ABCDF45996}" type="slidenum">
              <a:rPr lang="fr-CA" smtClean="0"/>
              <a:t>20</a:t>
            </a:fld>
            <a:endParaRPr lang="fr-CA"/>
          </a:p>
        </p:txBody>
      </p:sp>
    </p:spTree>
    <p:extLst>
      <p:ext uri="{BB962C8B-B14F-4D97-AF65-F5344CB8AC3E}">
        <p14:creationId xmlns:p14="http://schemas.microsoft.com/office/powerpoint/2010/main" val="191615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21</a:t>
            </a:fld>
            <a:endParaRPr lang="fr-CA"/>
          </a:p>
        </p:txBody>
      </p:sp>
    </p:spTree>
    <p:extLst>
      <p:ext uri="{BB962C8B-B14F-4D97-AF65-F5344CB8AC3E}">
        <p14:creationId xmlns:p14="http://schemas.microsoft.com/office/powerpoint/2010/main" val="219016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22</a:t>
            </a:fld>
            <a:endParaRPr lang="fr-CA"/>
          </a:p>
        </p:txBody>
      </p:sp>
    </p:spTree>
    <p:extLst>
      <p:ext uri="{BB962C8B-B14F-4D97-AF65-F5344CB8AC3E}">
        <p14:creationId xmlns:p14="http://schemas.microsoft.com/office/powerpoint/2010/main" val="76428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32EF6E3F-7229-435D-9B4A-E0ABCDF45996}" type="slidenum">
              <a:rPr lang="fr-CA" smtClean="0"/>
              <a:t>23</a:t>
            </a:fld>
            <a:endParaRPr lang="fr-CA"/>
          </a:p>
        </p:txBody>
      </p:sp>
    </p:spTree>
    <p:extLst>
      <p:ext uri="{BB962C8B-B14F-4D97-AF65-F5344CB8AC3E}">
        <p14:creationId xmlns:p14="http://schemas.microsoft.com/office/powerpoint/2010/main" val="288351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EF6E3F-7229-435D-9B4A-E0ABCDF45996}" type="slidenum">
              <a:rPr lang="fr-CA" smtClean="0"/>
              <a:t>24</a:t>
            </a:fld>
            <a:endParaRPr lang="fr-CA"/>
          </a:p>
        </p:txBody>
      </p:sp>
    </p:spTree>
    <p:extLst>
      <p:ext uri="{BB962C8B-B14F-4D97-AF65-F5344CB8AC3E}">
        <p14:creationId xmlns:p14="http://schemas.microsoft.com/office/powerpoint/2010/main" val="3129848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25</a:t>
            </a:fld>
            <a:endParaRPr lang="fr-CA"/>
          </a:p>
        </p:txBody>
      </p:sp>
    </p:spTree>
    <p:extLst>
      <p:ext uri="{BB962C8B-B14F-4D97-AF65-F5344CB8AC3E}">
        <p14:creationId xmlns:p14="http://schemas.microsoft.com/office/powerpoint/2010/main" val="209255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Subscales related to .. sexual, contraceptive, and pregnancy related empowerment; financial empowerment; and decisional empowerment</a:t>
            </a:r>
          </a:p>
        </p:txBody>
      </p:sp>
      <p:sp>
        <p:nvSpPr>
          <p:cNvPr id="4" name="Slide Number Placeholder 3"/>
          <p:cNvSpPr>
            <a:spLocks noGrp="1"/>
          </p:cNvSpPr>
          <p:nvPr>
            <p:ph type="sldNum" sz="quarter" idx="10"/>
          </p:nvPr>
        </p:nvSpPr>
        <p:spPr/>
        <p:txBody>
          <a:bodyPr/>
          <a:lstStyle/>
          <a:p>
            <a:fld id="{32EF6E3F-7229-435D-9B4A-E0ABCDF45996}" type="slidenum">
              <a:rPr lang="fr-CA" smtClean="0"/>
              <a:t>2</a:t>
            </a:fld>
            <a:endParaRPr lang="fr-CA"/>
          </a:p>
        </p:txBody>
      </p:sp>
    </p:spTree>
    <p:extLst>
      <p:ext uri="{BB962C8B-B14F-4D97-AF65-F5344CB8AC3E}">
        <p14:creationId xmlns:p14="http://schemas.microsoft.com/office/powerpoint/2010/main" val="624078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26</a:t>
            </a:fld>
            <a:endParaRPr lang="fr-CA"/>
          </a:p>
        </p:txBody>
      </p:sp>
    </p:spTree>
    <p:extLst>
      <p:ext uri="{BB962C8B-B14F-4D97-AF65-F5344CB8AC3E}">
        <p14:creationId xmlns:p14="http://schemas.microsoft.com/office/powerpoint/2010/main" val="332980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a:t>
            </a:r>
          </a:p>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27</a:t>
            </a:fld>
            <a:endParaRPr lang="fr-CA"/>
          </a:p>
        </p:txBody>
      </p:sp>
    </p:spTree>
    <p:extLst>
      <p:ext uri="{BB962C8B-B14F-4D97-AF65-F5344CB8AC3E}">
        <p14:creationId xmlns:p14="http://schemas.microsoft.com/office/powerpoint/2010/main" val="1520555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28</a:t>
            </a:fld>
            <a:endParaRPr lang="fr-CA"/>
          </a:p>
        </p:txBody>
      </p:sp>
    </p:spTree>
    <p:extLst>
      <p:ext uri="{BB962C8B-B14F-4D97-AF65-F5344CB8AC3E}">
        <p14:creationId xmlns:p14="http://schemas.microsoft.com/office/powerpoint/2010/main" val="1584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29</a:t>
            </a:fld>
            <a:endParaRPr lang="fr-CA"/>
          </a:p>
        </p:txBody>
      </p:sp>
    </p:spTree>
    <p:extLst>
      <p:ext uri="{BB962C8B-B14F-4D97-AF65-F5344CB8AC3E}">
        <p14:creationId xmlns:p14="http://schemas.microsoft.com/office/powerpoint/2010/main" val="91737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30</a:t>
            </a:fld>
            <a:endParaRPr lang="fr-CA"/>
          </a:p>
        </p:txBody>
      </p:sp>
    </p:spTree>
    <p:extLst>
      <p:ext uri="{BB962C8B-B14F-4D97-AF65-F5344CB8AC3E}">
        <p14:creationId xmlns:p14="http://schemas.microsoft.com/office/powerpoint/2010/main" val="361167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31</a:t>
            </a:fld>
            <a:endParaRPr lang="fr-CA"/>
          </a:p>
        </p:txBody>
      </p:sp>
    </p:spTree>
    <p:extLst>
      <p:ext uri="{BB962C8B-B14F-4D97-AF65-F5344CB8AC3E}">
        <p14:creationId xmlns:p14="http://schemas.microsoft.com/office/powerpoint/2010/main" val="2309524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32</a:t>
            </a:fld>
            <a:endParaRPr lang="fr-CA"/>
          </a:p>
        </p:txBody>
      </p:sp>
    </p:spTree>
    <p:extLst>
      <p:ext uri="{BB962C8B-B14F-4D97-AF65-F5344CB8AC3E}">
        <p14:creationId xmlns:p14="http://schemas.microsoft.com/office/powerpoint/2010/main" val="127854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33</a:t>
            </a:fld>
            <a:endParaRPr lang="fr-CA"/>
          </a:p>
        </p:txBody>
      </p:sp>
    </p:spTree>
    <p:extLst>
      <p:ext uri="{BB962C8B-B14F-4D97-AF65-F5344CB8AC3E}">
        <p14:creationId xmlns:p14="http://schemas.microsoft.com/office/powerpoint/2010/main" val="1253388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34</a:t>
            </a:fld>
            <a:endParaRPr lang="fr-CA"/>
          </a:p>
        </p:txBody>
      </p:sp>
    </p:spTree>
    <p:extLst>
      <p:ext uri="{BB962C8B-B14F-4D97-AF65-F5344CB8AC3E}">
        <p14:creationId xmlns:p14="http://schemas.microsoft.com/office/powerpoint/2010/main" val="3409685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details: reads right to left, which month it starts</a:t>
            </a:r>
            <a:r>
              <a:rPr lang="en-US" baseline="0" dirty="0"/>
              <a:t> with</a:t>
            </a:r>
            <a:endParaRPr lang="en-US" dirty="0"/>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36</a:t>
            </a:fld>
            <a:endParaRPr lang="en-US" altLang="en-US"/>
          </a:p>
        </p:txBody>
      </p:sp>
    </p:spTree>
    <p:extLst>
      <p:ext uri="{BB962C8B-B14F-4D97-AF65-F5344CB8AC3E}">
        <p14:creationId xmlns:p14="http://schemas.microsoft.com/office/powerpoint/2010/main" val="136771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a:t>
            </a:fld>
            <a:endParaRPr lang="fr-CA"/>
          </a:p>
        </p:txBody>
      </p:sp>
    </p:spTree>
    <p:extLst>
      <p:ext uri="{BB962C8B-B14F-4D97-AF65-F5344CB8AC3E}">
        <p14:creationId xmlns:p14="http://schemas.microsoft.com/office/powerpoint/2010/main" val="2598413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what it looks</a:t>
            </a:r>
            <a:r>
              <a:rPr lang="en-US" baseline="0" dirty="0"/>
              <a:t> like</a:t>
            </a:r>
            <a:endParaRPr lang="en-US" dirty="0"/>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37</a:t>
            </a:fld>
            <a:endParaRPr lang="en-US" altLang="en-US"/>
          </a:p>
        </p:txBody>
      </p:sp>
    </p:spTree>
    <p:extLst>
      <p:ext uri="{BB962C8B-B14F-4D97-AF65-F5344CB8AC3E}">
        <p14:creationId xmlns:p14="http://schemas.microsoft.com/office/powerpoint/2010/main" val="3602800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39</a:t>
            </a:fld>
            <a:endParaRPr lang="en-US" altLang="en-US"/>
          </a:p>
        </p:txBody>
      </p:sp>
    </p:spTree>
    <p:extLst>
      <p:ext uri="{BB962C8B-B14F-4D97-AF65-F5344CB8AC3E}">
        <p14:creationId xmlns:p14="http://schemas.microsoft.com/office/powerpoint/2010/main" val="16609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it looks like afterward (table</a:t>
            </a:r>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40</a:t>
            </a:fld>
            <a:endParaRPr lang="en-US" altLang="en-US"/>
          </a:p>
        </p:txBody>
      </p:sp>
    </p:spTree>
    <p:extLst>
      <p:ext uri="{BB962C8B-B14F-4D97-AF65-F5344CB8AC3E}">
        <p14:creationId xmlns:p14="http://schemas.microsoft.com/office/powerpoint/2010/main" val="699497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a:t>
            </a:r>
            <a:r>
              <a:rPr lang="en-US" baseline="0" dirty="0"/>
              <a:t> change - tables</a:t>
            </a:r>
            <a:endParaRPr lang="en-US" dirty="0"/>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41</a:t>
            </a:fld>
            <a:endParaRPr lang="en-US" altLang="en-US"/>
          </a:p>
        </p:txBody>
      </p:sp>
    </p:spTree>
    <p:extLst>
      <p:ext uri="{BB962C8B-B14F-4D97-AF65-F5344CB8AC3E}">
        <p14:creationId xmlns:p14="http://schemas.microsoft.com/office/powerpoint/2010/main" val="4079874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42</a:t>
            </a:fld>
            <a:endParaRPr lang="en-US" altLang="en-US"/>
          </a:p>
        </p:txBody>
      </p:sp>
    </p:spTree>
    <p:extLst>
      <p:ext uri="{BB962C8B-B14F-4D97-AF65-F5344CB8AC3E}">
        <p14:creationId xmlns:p14="http://schemas.microsoft.com/office/powerpoint/2010/main" val="96497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43</a:t>
            </a:fld>
            <a:endParaRPr lang="en-US" altLang="en-US"/>
          </a:p>
        </p:txBody>
      </p:sp>
    </p:spTree>
    <p:extLst>
      <p:ext uri="{BB962C8B-B14F-4D97-AF65-F5344CB8AC3E}">
        <p14:creationId xmlns:p14="http://schemas.microsoft.com/office/powerpoint/2010/main" val="3909302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45</a:t>
            </a:fld>
            <a:endParaRPr lang="en-US" altLang="en-US"/>
          </a:p>
        </p:txBody>
      </p:sp>
    </p:spTree>
    <p:extLst>
      <p:ext uri="{BB962C8B-B14F-4D97-AF65-F5344CB8AC3E}">
        <p14:creationId xmlns:p14="http://schemas.microsoft.com/office/powerpoint/2010/main" val="4234755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p:txBody>
      </p:sp>
      <p:sp>
        <p:nvSpPr>
          <p:cNvPr id="4" name="Slide Number Placeholder 3"/>
          <p:cNvSpPr>
            <a:spLocks noGrp="1"/>
          </p:cNvSpPr>
          <p:nvPr>
            <p:ph type="sldNum" sz="quarter" idx="10"/>
          </p:nvPr>
        </p:nvSpPr>
        <p:spPr/>
        <p:txBody>
          <a:bodyPr/>
          <a:lstStyle/>
          <a:p>
            <a:pPr>
              <a:defRPr/>
            </a:pPr>
            <a:fld id="{6A879116-7D4F-43F5-BFF4-84649F97BB62}" type="slidenum">
              <a:rPr lang="en-US" altLang="en-US" smtClean="0"/>
              <a:pPr>
                <a:defRPr/>
              </a:pPr>
              <a:t>46</a:t>
            </a:fld>
            <a:endParaRPr lang="en-US" altLang="en-US"/>
          </a:p>
        </p:txBody>
      </p:sp>
    </p:spTree>
    <p:extLst>
      <p:ext uri="{BB962C8B-B14F-4D97-AF65-F5344CB8AC3E}">
        <p14:creationId xmlns:p14="http://schemas.microsoft.com/office/powerpoint/2010/main" val="1309872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47</a:t>
            </a:fld>
            <a:endParaRPr lang="fr-CA"/>
          </a:p>
        </p:txBody>
      </p:sp>
    </p:spTree>
    <p:extLst>
      <p:ext uri="{BB962C8B-B14F-4D97-AF65-F5344CB8AC3E}">
        <p14:creationId xmlns:p14="http://schemas.microsoft.com/office/powerpoint/2010/main" val="2723017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Today we have focused on contraceptive calendar data, which, as others described, collects retrospective data on contraceptive use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PMA also conducts prospective studies in which we follow women and collect data related to RMNH. During the next couple of minutes I will review the longitudinal study designs for PMA. Note: longitudinal = panel </a:t>
            </a:r>
            <a:endParaRPr lang="en-US" b="0" dirty="0">
              <a:effectLst/>
            </a:endParaRPr>
          </a:p>
          <a:p>
            <a:br>
              <a:rPr lang="en-US" dirty="0"/>
            </a:br>
            <a:r>
              <a:rPr lang="en-US" dirty="0"/>
              <a:t>I will also review the schedule that PMA releases longitudinal data</a:t>
            </a:r>
          </a:p>
        </p:txBody>
      </p:sp>
      <p:sp>
        <p:nvSpPr>
          <p:cNvPr id="4" name="Slide Number Placeholder 3"/>
          <p:cNvSpPr>
            <a:spLocks noGrp="1"/>
          </p:cNvSpPr>
          <p:nvPr>
            <p:ph type="sldNum" sz="quarter" idx="10"/>
          </p:nvPr>
        </p:nvSpPr>
        <p:spPr/>
        <p:txBody>
          <a:bodyPr/>
          <a:lstStyle/>
          <a:p>
            <a:fld id="{32EF6E3F-7229-435D-9B4A-E0ABCDF45996}" type="slidenum">
              <a:rPr lang="fr-CA" smtClean="0"/>
              <a:t>48</a:t>
            </a:fld>
            <a:endParaRPr lang="fr-CA"/>
          </a:p>
        </p:txBody>
      </p:sp>
    </p:spTree>
    <p:extLst>
      <p:ext uri="{BB962C8B-B14F-4D97-AF65-F5344CB8AC3E}">
        <p14:creationId xmlns:p14="http://schemas.microsoft.com/office/powerpoint/2010/main" val="32591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C7D84-1976-4577-80EE-3B28DF0E407C}" type="slidenum">
              <a:rPr lang="en-US" smtClean="0"/>
              <a:t>4</a:t>
            </a:fld>
            <a:endParaRPr lang="en-US" dirty="0"/>
          </a:p>
        </p:txBody>
      </p:sp>
    </p:spTree>
    <p:extLst>
      <p:ext uri="{BB962C8B-B14F-4D97-AF65-F5344CB8AC3E}">
        <p14:creationId xmlns:p14="http://schemas.microsoft.com/office/powerpoint/2010/main" val="2652761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REINFORCE AND ADD TO INTRO EARLIER IN EVENT; FOCUS ON LONGITUDINAL DATA</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a:t>
            </a:r>
            <a:r>
              <a:rPr lang="en-US" sz="1200" b="0" i="0" u="none" strike="noStrike" kern="1200" dirty="0">
                <a:solidFill>
                  <a:schemeClr val="tx1"/>
                </a:solidFill>
                <a:effectLst/>
                <a:latin typeface="+mn-lt"/>
                <a:ea typeface="+mn-ea"/>
                <a:cs typeface="+mn-cs"/>
              </a:rPr>
              <a:t>PMA Core follows women of reproductive age in order to collect data on contraceptive dynamics. Women are enrolled and followed for two years, with interviews at baseline, at 1 year, and at 2 years. </a:t>
            </a:r>
            <a:endParaRPr lang="en-US" dirty="0"/>
          </a:p>
          <a:p>
            <a:endParaRPr lang="en-US" dirty="0"/>
          </a:p>
        </p:txBody>
      </p:sp>
      <p:sp>
        <p:nvSpPr>
          <p:cNvPr id="4" name="Slide Number Placeholder 3"/>
          <p:cNvSpPr>
            <a:spLocks noGrp="1"/>
          </p:cNvSpPr>
          <p:nvPr>
            <p:ph type="sldNum" sz="quarter" idx="10"/>
          </p:nvPr>
        </p:nvSpPr>
        <p:spPr/>
        <p:txBody>
          <a:bodyPr/>
          <a:lstStyle/>
          <a:p>
            <a:fld id="{AC7C7D84-1976-4577-80EE-3B28DF0E407C}" type="slidenum">
              <a:rPr lang="en-US" smtClean="0"/>
              <a:t>49</a:t>
            </a:fld>
            <a:endParaRPr lang="en-US" dirty="0"/>
          </a:p>
        </p:txBody>
      </p:sp>
    </p:spTree>
    <p:extLst>
      <p:ext uri="{BB962C8B-B14F-4D97-AF65-F5344CB8AC3E}">
        <p14:creationId xmlns:p14="http://schemas.microsoft.com/office/powerpoint/2010/main" val="1889709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REINFORCE AND ADD TO INTRO EARLIER IN EVENT; FOCUS ON LONGITUDINAL DATA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addition to conducting cross-sectional surveys of women of reproductive age and surveys of Service Delivery Points, PMA Ethiopia also conducts a panel survey of pregnant women and follows them through one-year postpartum. The data we collect help us understand health and care-seeking of women in Ethiopia from pregnancy to one-year postpartum. We are generating datasets, which will be publicly available, that include information about women when they enroll in the study, at 6 weeks postpartum, 6 months postpartum, and 1 year postpartum. Data users can link these datasets across time with an identifier for the woman respondent. </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C7D84-1976-4577-80EE-3B28DF0E40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602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Note that PMA Ethiopia baseline and 6 week postpartum follow up data are available now</a:t>
            </a:r>
            <a:endParaRPr lang="en-US" b="0" dirty="0">
              <a:effectLst/>
            </a:endParaRPr>
          </a:p>
          <a:p>
            <a:pPr rtl="0"/>
            <a:r>
              <a:rPr lang="en-US" sz="1200" b="0" i="0" u="none" strike="noStrike" kern="1200" dirty="0">
                <a:solidFill>
                  <a:schemeClr val="tx1"/>
                </a:solidFill>
                <a:effectLst/>
                <a:latin typeface="+mn-lt"/>
                <a:ea typeface="+mn-ea"/>
                <a:cs typeface="+mn-cs"/>
              </a:rPr>
              <a:t>Describe all the longitudinal data that will be available a year from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Mention IPUMS timeline?</a:t>
            </a:r>
          </a:p>
          <a:p>
            <a:pPr rtl="0"/>
            <a:r>
              <a:rPr lang="en-US" sz="1200" b="0" i="0" u="none" strike="noStrike" kern="1200" dirty="0">
                <a:solidFill>
                  <a:schemeClr val="tx1"/>
                </a:solidFill>
                <a:effectLst/>
                <a:latin typeface="+mn-lt"/>
                <a:ea typeface="+mn-ea"/>
                <a:cs typeface="+mn-cs"/>
              </a:rPr>
              <a:t>Everything will be made publicly available eventually, but this is what you can expect by next spring</a:t>
            </a:r>
            <a:endParaRPr lang="en-US" b="0" dirty="0">
              <a:effectLst/>
            </a:endParaRPr>
          </a:p>
          <a:p>
            <a:pPr rtl="0"/>
            <a:r>
              <a:rPr lang="en-US" sz="1200" b="0" i="0" u="none" strike="noStrike" kern="1200" dirty="0">
                <a:solidFill>
                  <a:schemeClr val="tx1"/>
                </a:solidFill>
                <a:effectLst/>
                <a:latin typeface="+mn-lt"/>
                <a:ea typeface="+mn-ea"/>
                <a:cs typeface="+mn-cs"/>
              </a:rPr>
              <a:t>In order to help researchers access and understand PMA longitudinal data, we plan to hold another PAA side event next year. We will send info to everyone who signed up for this webinar when the time comes. Stay tuned!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C7C7D84-1976-4577-80EE-3B28DF0E407C}" type="slidenum">
              <a:rPr lang="en-US" smtClean="0"/>
              <a:t>51</a:t>
            </a:fld>
            <a:endParaRPr lang="en-US" dirty="0"/>
          </a:p>
        </p:txBody>
      </p:sp>
    </p:spTree>
    <p:extLst>
      <p:ext uri="{BB962C8B-B14F-4D97-AF65-F5344CB8AC3E}">
        <p14:creationId xmlns:p14="http://schemas.microsoft.com/office/powerpoint/2010/main" val="668130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Sneak peek/reminder, relate back to Dana’s example</a:t>
            </a:r>
          </a:p>
        </p:txBody>
      </p:sp>
      <p:sp>
        <p:nvSpPr>
          <p:cNvPr id="4" name="Slide Number Placeholder 3"/>
          <p:cNvSpPr>
            <a:spLocks noGrp="1"/>
          </p:cNvSpPr>
          <p:nvPr>
            <p:ph type="sldNum" sz="quarter" idx="5"/>
          </p:nvPr>
        </p:nvSpPr>
        <p:spPr/>
        <p:txBody>
          <a:bodyPr/>
          <a:lstStyle/>
          <a:p>
            <a:fld id="{AC7C7D84-1976-4577-80EE-3B28DF0E407C}" type="slidenum">
              <a:rPr lang="en-US" smtClean="0"/>
              <a:t>52</a:t>
            </a:fld>
            <a:endParaRPr lang="en-US" dirty="0"/>
          </a:p>
        </p:txBody>
      </p:sp>
    </p:spTree>
    <p:extLst>
      <p:ext uri="{BB962C8B-B14F-4D97-AF65-F5344CB8AC3E}">
        <p14:creationId xmlns:p14="http://schemas.microsoft.com/office/powerpoint/2010/main" val="3356596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change the photo, click on the photo and delete it. Then click on the icon and select a new photo from your computer. </a:t>
            </a:r>
            <a:endParaRPr lang="en-US" dirty="0"/>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53</a:t>
            </a:fld>
            <a:endParaRPr lang="fr-CA"/>
          </a:p>
        </p:txBody>
      </p:sp>
    </p:spTree>
    <p:extLst>
      <p:ext uri="{BB962C8B-B14F-4D97-AF65-F5344CB8AC3E}">
        <p14:creationId xmlns:p14="http://schemas.microsoft.com/office/powerpoint/2010/main" val="20754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C7D84-1976-4577-80EE-3B28DF0E407C}" type="slidenum">
              <a:rPr lang="en-US" smtClean="0"/>
              <a:t>5</a:t>
            </a:fld>
            <a:endParaRPr lang="en-US" dirty="0"/>
          </a:p>
        </p:txBody>
      </p:sp>
    </p:spTree>
    <p:extLst>
      <p:ext uri="{BB962C8B-B14F-4D97-AF65-F5344CB8AC3E}">
        <p14:creationId xmlns:p14="http://schemas.microsoft.com/office/powerpoint/2010/main" val="48525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C7D84-1976-4577-80EE-3B28DF0E407C}" type="slidenum">
              <a:rPr lang="en-US" smtClean="0"/>
              <a:t>6</a:t>
            </a:fld>
            <a:endParaRPr lang="en-US" dirty="0"/>
          </a:p>
        </p:txBody>
      </p:sp>
    </p:spTree>
    <p:extLst>
      <p:ext uri="{BB962C8B-B14F-4D97-AF65-F5344CB8AC3E}">
        <p14:creationId xmlns:p14="http://schemas.microsoft.com/office/powerpoint/2010/main" val="190027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Ethiopia be highlighted in the map?</a:t>
            </a:r>
          </a:p>
        </p:txBody>
      </p:sp>
      <p:sp>
        <p:nvSpPr>
          <p:cNvPr id="4" name="Slide Number Placeholder 3"/>
          <p:cNvSpPr>
            <a:spLocks noGrp="1"/>
          </p:cNvSpPr>
          <p:nvPr>
            <p:ph type="sldNum" sz="quarter" idx="5"/>
          </p:nvPr>
        </p:nvSpPr>
        <p:spPr/>
        <p:txBody>
          <a:bodyPr/>
          <a:lstStyle/>
          <a:p>
            <a:fld id="{AC7C7D84-1976-4577-80EE-3B28DF0E407C}" type="slidenum">
              <a:rPr lang="en-US" smtClean="0"/>
              <a:t>7</a:t>
            </a:fld>
            <a:endParaRPr lang="en-US" dirty="0"/>
          </a:p>
        </p:txBody>
      </p:sp>
    </p:spTree>
    <p:extLst>
      <p:ext uri="{BB962C8B-B14F-4D97-AF65-F5344CB8AC3E}">
        <p14:creationId xmlns:p14="http://schemas.microsoft.com/office/powerpoint/2010/main" val="111742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74E86-FA56-4C8F-93E9-7013E97267B0}" type="slidenum">
              <a:rPr lang="en-US" smtClean="0"/>
              <a:t>8</a:t>
            </a:fld>
            <a:endParaRPr lang="en-US"/>
          </a:p>
        </p:txBody>
      </p:sp>
    </p:spTree>
    <p:extLst>
      <p:ext uri="{BB962C8B-B14F-4D97-AF65-F5344CB8AC3E}">
        <p14:creationId xmlns:p14="http://schemas.microsoft.com/office/powerpoint/2010/main" val="252523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200">
              <a:defRPr/>
            </a:pPr>
            <a:fld id="{1DC2D579-BBB8-4357-8F15-63E0A6FAAAFA}" type="slidenum">
              <a:rPr lang="en-US" smtClean="0">
                <a:solidFill>
                  <a:prstClr val="black"/>
                </a:solidFill>
              </a:rPr>
              <a:pPr defTabSz="457200">
                <a:defRPr/>
              </a:pPr>
              <a:t>9</a:t>
            </a:fld>
            <a:endParaRPr lang="en-US">
              <a:solidFill>
                <a:prstClr val="black"/>
              </a:solidFill>
            </a:endParaRPr>
          </a:p>
        </p:txBody>
      </p:sp>
    </p:spTree>
    <p:extLst>
      <p:ext uri="{BB962C8B-B14F-4D97-AF65-F5344CB8AC3E}">
        <p14:creationId xmlns:p14="http://schemas.microsoft.com/office/powerpoint/2010/main" val="162088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dirty="0"/>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algn="ctr"/>
            <a:r>
              <a:rPr lang="en-US" sz="1200" spc="50" dirty="0">
                <a:solidFill>
                  <a:schemeClr val="bg1"/>
                </a:solidFill>
                <a:latin typeface="Garamond"/>
                <a:cs typeface="Garamond"/>
              </a:rPr>
              <a:t>Bill</a:t>
            </a:r>
            <a:r>
              <a:rPr lang="en-US" sz="1200" spc="50" baseline="0" dirty="0">
                <a:solidFill>
                  <a:schemeClr val="bg1"/>
                </a:solidFill>
                <a:latin typeface="Garamond"/>
                <a:cs typeface="Garamond"/>
              </a:rPr>
              <a:t> &amp; Melinda Gates Institute</a:t>
            </a:r>
          </a:p>
          <a:p>
            <a:pPr algn="ctr"/>
            <a:r>
              <a:rPr lang="en-US" sz="1000" baseline="0" dirty="0">
                <a:solidFill>
                  <a:schemeClr val="bg1"/>
                </a:solidFill>
                <a:latin typeface="Garamond"/>
                <a:cs typeface="Garamond"/>
              </a:rPr>
              <a:t>for Population and Reproductive Health</a:t>
            </a:r>
            <a:endParaRPr lang="en-US" sz="1000" dirty="0">
              <a:solidFill>
                <a:schemeClr val="bg1"/>
              </a:solidFill>
              <a:latin typeface="Garamond"/>
              <a:cs typeface="Garamond"/>
            </a:endParaRPr>
          </a:p>
        </p:txBody>
      </p:sp>
    </p:spTree>
    <p:extLst>
      <p:ext uri="{BB962C8B-B14F-4D97-AF65-F5344CB8AC3E}">
        <p14:creationId xmlns:p14="http://schemas.microsoft.com/office/powerpoint/2010/main" val="180746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897924" y="-98854"/>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72098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23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CE91BD-F1C4-493C-A91B-743F09F330E3}" type="datetimeFigureOut">
              <a:rPr lang="en-US" altLang="en-US"/>
              <a:pPr>
                <a:defRPr/>
              </a:pPr>
              <a:t>5/3/2021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8955C-8D53-4F1E-BCC2-5018E099E01B}" type="slidenum">
              <a:rPr lang="en-US" altLang="en-US"/>
              <a:pPr>
                <a:defRPr/>
              </a:pPr>
              <a:t>‹#›</a:t>
            </a:fld>
            <a:endParaRPr lang="en-US" altLang="en-US"/>
          </a:p>
        </p:txBody>
      </p:sp>
    </p:spTree>
    <p:extLst>
      <p:ext uri="{BB962C8B-B14F-4D97-AF65-F5344CB8AC3E}">
        <p14:creationId xmlns:p14="http://schemas.microsoft.com/office/powerpoint/2010/main" val="248986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37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69797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769387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89275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269362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1828770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1694621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9546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322626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3691324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177225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48862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3672989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1254076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111379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40210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5649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366108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2208514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32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1613965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44530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85523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1976928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1152642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50675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834511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821118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5501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572335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76812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119109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1736418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67841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3940469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21053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716655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2614754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3507577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4095728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350402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2280908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11532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355250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802430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560132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54143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814612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202542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4598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3192893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848834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4193930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3401580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746923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762230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911864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2541883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3770681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3002595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2671771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81692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9E03B07-6961-EE4D-B187-24BB874EA187}" type="slidenum">
              <a:rPr lang="en-US" smtClean="0"/>
              <a:t>‹#›</a:t>
            </a:fld>
            <a:endParaRPr lang="en-US" dirty="0"/>
          </a:p>
        </p:txBody>
      </p:sp>
    </p:spTree>
    <p:extLst>
      <p:ext uri="{BB962C8B-B14F-4D97-AF65-F5344CB8AC3E}">
        <p14:creationId xmlns:p14="http://schemas.microsoft.com/office/powerpoint/2010/main" val="3293675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486498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807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20399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275792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3260563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051416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306036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1280157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1829422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3891965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27044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565712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1305511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174670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3296176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326493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178406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102700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34197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1917516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4077352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33282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8850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634164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25322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slideLayout" Target="../slideLayouts/slideLayout9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Box 10"/>
          <p:cNvSpPr txBox="1"/>
          <p:nvPr/>
        </p:nvSpPr>
        <p:spPr>
          <a:xfrm>
            <a:off x="352297" y="6411654"/>
            <a:ext cx="6746390" cy="230832"/>
          </a:xfrm>
          <a:prstGeom prst="rect">
            <a:avLst/>
          </a:prstGeom>
          <a:noFill/>
        </p:spPr>
        <p:txBody>
          <a:bodyPr wrap="square" rtlCol="0">
            <a:spAutoFit/>
          </a:bodyPr>
          <a:lstStyle/>
          <a:p>
            <a:pPr marL="0" marR="0" indent="0" defTabSz="457200" rtl="0" eaLnBrk="1" fontAlgn="auto" latinLnBrk="0" hangingPunct="1">
              <a:lnSpc>
                <a:spcPct val="100000"/>
              </a:lnSpc>
              <a:spcBef>
                <a:spcPts val="0"/>
              </a:spcBef>
              <a:spcAft>
                <a:spcPts val="0"/>
              </a:spcAft>
              <a:buClrTx/>
              <a:buSzTx/>
              <a:buFontTx/>
              <a:buNone/>
              <a:tabLst/>
              <a:defRPr/>
            </a:pPr>
            <a:r>
              <a:rPr lang="en-US" sz="900" b="0" i="0" spc="80" baseline="0" dirty="0">
                <a:solidFill>
                  <a:schemeClr val="accent2"/>
                </a:solidFill>
                <a:latin typeface="Calibri" charset="0"/>
                <a:ea typeface="Calibri" charset="0"/>
                <a:cs typeface="Calibri" charset="0"/>
              </a:rPr>
              <a:t>BILL &amp; MELINDA GATES INSTITUTE FOR POPULATION AND REPRODUCTIVE HEALTH; JHPIEGO</a:t>
            </a:r>
            <a:endParaRPr lang="en-US" sz="900" b="0" i="0" spc="80" baseline="0" dirty="0">
              <a:latin typeface="Calibri Light" charset="0"/>
              <a:ea typeface="Calibri Light" charset="0"/>
              <a:cs typeface="Calibri Light" charset="0"/>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230659"/>
          </a:xfrm>
          <a:prstGeom prst="rect">
            <a:avLst/>
          </a:prstGeom>
          <a:solidFill>
            <a:srgbClr val="55015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510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786" r:id="rId10"/>
    <p:sldLayoutId id="2147483787" r:id="rId11"/>
    <p:sldLayoutId id="2147483788" r:id="rId12"/>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66E749-6CAA-4C36-A520-BA3168FFA669}" type="datetimeFigureOut">
              <a:rPr kumimoji="0" lang="fr-CA"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2021-05-03</a:t>
            </a:fld>
            <a:endParaRPr kumimoji="0" lang="fr-CA"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527BFA-2C0E-4CEC-B6A5-913A56FEF4B4}" type="slidenum">
              <a:rPr kumimoji="0" lang="fr-CA"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CA"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5092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 id="2147483755" r:id="rId50"/>
    <p:sldLayoutId id="2147483756" r:id="rId51"/>
    <p:sldLayoutId id="2147483757" r:id="rId52"/>
    <p:sldLayoutId id="2147483758" r:id="rId53"/>
    <p:sldLayoutId id="2147483759" r:id="rId54"/>
    <p:sldLayoutId id="2147483760" r:id="rId55"/>
    <p:sldLayoutId id="2147483761" r:id="rId56"/>
    <p:sldLayoutId id="2147483762" r:id="rId57"/>
    <p:sldLayoutId id="2147483763" r:id="rId58"/>
    <p:sldLayoutId id="2147483764" r:id="rId59"/>
    <p:sldLayoutId id="2147483765" r:id="rId60"/>
    <p:sldLayoutId id="2147483766" r:id="rId61"/>
    <p:sldLayoutId id="2147483767" r:id="rId62"/>
    <p:sldLayoutId id="2147483768" r:id="rId63"/>
    <p:sldLayoutId id="2147483769" r:id="rId64"/>
    <p:sldLayoutId id="2147483770" r:id="rId65"/>
    <p:sldLayoutId id="2147483771" r:id="rId66"/>
    <p:sldLayoutId id="2147483772" r:id="rId67"/>
    <p:sldLayoutId id="2147483773" r:id="rId68"/>
    <p:sldLayoutId id="2147483774" r:id="rId69"/>
    <p:sldLayoutId id="2147483775" r:id="rId70"/>
    <p:sldLayoutId id="2147483776" r:id="rId71"/>
    <p:sldLayoutId id="2147483777" r:id="rId72"/>
    <p:sldLayoutId id="2147483778" r:id="rId73"/>
    <p:sldLayoutId id="2147483779" r:id="rId74"/>
    <p:sldLayoutId id="2147483780" r:id="rId75"/>
    <p:sldLayoutId id="2147483781" r:id="rId76"/>
    <p:sldLayoutId id="2147483782" r:id="rId77"/>
    <p:sldLayoutId id="2147483783" r:id="rId78"/>
    <p:sldLayoutId id="2147483784" r:id="rId79"/>
    <p:sldLayoutId id="2147483785" r:id="rId8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11/sifp.12085"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openxmlformats.org/officeDocument/2006/relationships/image" Target="cid:image004.jpg@01D4EB97.81C1D560" TargetMode="External"/><Relationship Id="rId13" Type="http://schemas.openxmlformats.org/officeDocument/2006/relationships/image" Target="../media/image5.png"/><Relationship Id="rId3" Type="http://schemas.openxmlformats.org/officeDocument/2006/relationships/image" Target="../media/image40.png"/><Relationship Id="rId7" Type="http://schemas.openxmlformats.org/officeDocument/2006/relationships/image" Target="../media/image43.jpeg"/><Relationship Id="rId12" Type="http://schemas.openxmlformats.org/officeDocument/2006/relationships/image" Target="cid:image006.png@01D4EB97.81C1D560"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cid:image003.png@01D4EB97.81C1D560" TargetMode="External"/><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7.png"/><Relationship Id="rId10" Type="http://schemas.openxmlformats.org/officeDocument/2006/relationships/image" Target="cid:image005.png@01D4EB97.81C1D560" TargetMode="External"/><Relationship Id="rId4" Type="http://schemas.openxmlformats.org/officeDocument/2006/relationships/image" Target="../media/image41.png"/><Relationship Id="rId9" Type="http://schemas.openxmlformats.org/officeDocument/2006/relationships/image" Target="../media/image44.pn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96128"/>
            <a:ext cx="12192000" cy="13618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Placeholder 8"/>
          <p:cNvPicPr>
            <a:picLocks noChangeAspect="1"/>
          </p:cNvPicPr>
          <p:nvPr/>
        </p:nvPicPr>
        <p:blipFill rotWithShape="1">
          <a:blip r:embed="rId3" cstate="hqprint">
            <a:extLst>
              <a:ext uri="{28A0092B-C50C-407E-A947-70E740481C1C}">
                <a14:useLocalDpi xmlns:a14="http://schemas.microsoft.com/office/drawing/2010/main" val="0"/>
              </a:ext>
            </a:extLst>
          </a:blip>
          <a:srcRect t="19799" b="12582"/>
          <a:stretch/>
        </p:blipFill>
        <p:spPr>
          <a:xfrm>
            <a:off x="0" y="0"/>
            <a:ext cx="12192000" cy="5496128"/>
          </a:xfrm>
          <a:prstGeom prst="rect">
            <a:avLst/>
          </a:prstGeom>
          <a:noFill/>
        </p:spPr>
      </p:pic>
      <p:sp>
        <p:nvSpPr>
          <p:cNvPr id="7" name="TextBox 6"/>
          <p:cNvSpPr txBox="1"/>
          <p:nvPr/>
        </p:nvSpPr>
        <p:spPr>
          <a:xfrm>
            <a:off x="-1084346" y="4163836"/>
            <a:ext cx="6419850" cy="307777"/>
          </a:xfrm>
          <a:prstGeom prst="rect">
            <a:avLst/>
          </a:prstGeom>
          <a:noFill/>
        </p:spPr>
        <p:txBody>
          <a:bodyPr wrap="square" rtlCol="0">
            <a:spAutoFit/>
          </a:bodyPr>
          <a:lstStyle/>
          <a:p>
            <a:pPr algn="ctr"/>
            <a:r>
              <a:rPr lang="en-CA" sz="1400" spc="200" dirty="0">
                <a:latin typeface="Open Sans" panose="020B0606030504020204" pitchFamily="34" charset="0"/>
                <a:ea typeface="Open Sans" panose="020B0606030504020204" pitchFamily="34" charset="0"/>
                <a:cs typeface="Open Sans" panose="020B0606030504020204" pitchFamily="34" charset="0"/>
              </a:rPr>
              <a:t> </a:t>
            </a:r>
            <a:endParaRPr lang="fr-CA" sz="1400" spc="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bwMode="auto">
          <a:xfrm>
            <a:off x="0" y="649706"/>
            <a:ext cx="5414211" cy="4403557"/>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TextBox 5"/>
          <p:cNvSpPr txBox="1">
            <a:spLocks/>
          </p:cNvSpPr>
          <p:nvPr/>
        </p:nvSpPr>
        <p:spPr>
          <a:xfrm>
            <a:off x="144378" y="788398"/>
            <a:ext cx="5099842" cy="3785652"/>
          </a:xfrm>
          <a:prstGeom prst="rect">
            <a:avLst/>
          </a:prstGeom>
          <a:noFill/>
          <a:effectLst/>
        </p:spPr>
        <p:txBody>
          <a:bodyPr wrap="square" rtlCol="0">
            <a:spAutoFit/>
          </a:bodyPr>
          <a:lstStyle/>
          <a:p>
            <a:r>
              <a:rPr lang="en-US" sz="4000" b="1" dirty="0">
                <a:solidFill>
                  <a:schemeClr val="bg1"/>
                </a:solidFill>
                <a:latin typeface="Segoe UI" panose="020B0502040204020203" pitchFamily="34" charset="0"/>
                <a:cs typeface="Segoe UI" panose="020B0502040204020203" pitchFamily="34" charset="0"/>
              </a:rPr>
              <a:t>How to make the Contraceptive Calendar Work for You: An Introduction to Using PMA data </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2979" y="5191955"/>
            <a:ext cx="2129824" cy="16459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0527" y="5795282"/>
            <a:ext cx="3673933" cy="5486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208" y="5377486"/>
            <a:ext cx="1582477" cy="1384232"/>
          </a:xfrm>
          <a:prstGeom prst="rect">
            <a:avLst/>
          </a:prstGeom>
        </p:spPr>
      </p:pic>
      <p:pic>
        <p:nvPicPr>
          <p:cNvPr id="10" name="Picture 9">
            <a:extLst>
              <a:ext uri="{FF2B5EF4-FFF2-40B4-BE49-F238E27FC236}">
                <a16:creationId xmlns:a16="http://schemas.microsoft.com/office/drawing/2014/main" id="{1526CC63-C259-42DE-833C-C90303BF4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1046" y="5759321"/>
            <a:ext cx="2283362" cy="640080"/>
          </a:xfrm>
          <a:prstGeom prst="rect">
            <a:avLst/>
          </a:prstGeom>
        </p:spPr>
      </p:pic>
    </p:spTree>
    <p:extLst>
      <p:ext uri="{BB962C8B-B14F-4D97-AF65-F5344CB8AC3E}">
        <p14:creationId xmlns:p14="http://schemas.microsoft.com/office/powerpoint/2010/main" val="1177037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285" y="1518426"/>
            <a:ext cx="11312254" cy="4524315"/>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Women and girls empowerment migration</a:t>
            </a:r>
          </a:p>
          <a:p>
            <a:pPr lvl="1"/>
            <a:endParaRPr lang="en-US" sz="3200" dirty="0">
              <a:latin typeface="Segoe UI" panose="020B0502040204020203" pitchFamily="34" charset="0"/>
              <a:cs typeface="Segoe UI" panose="020B0502040204020203" pitchFamily="34" charset="0"/>
            </a:endParaRPr>
          </a:p>
          <a:p>
            <a:pPr marL="914400" lvl="1" indent="-457200">
              <a:buFont typeface="Arial" panose="020B0604020202020204" pitchFamily="34" charset="0"/>
              <a:buChar char="•"/>
            </a:pPr>
            <a:r>
              <a:rPr lang="en-US" sz="3200" b="1" dirty="0">
                <a:latin typeface="Segoe UI" panose="020B0502040204020203" pitchFamily="34" charset="0"/>
                <a:cs typeface="Segoe UI" panose="020B0502040204020203" pitchFamily="34" charset="0"/>
              </a:rPr>
              <a:t>2 year contraceptive calendar (!!)</a:t>
            </a:r>
          </a:p>
          <a:p>
            <a:pPr lvl="1"/>
            <a:endParaRPr lang="en-US" sz="3200" b="1" dirty="0">
              <a:latin typeface="Segoe UI" panose="020B0502040204020203" pitchFamily="34" charset="0"/>
              <a:cs typeface="Segoe UI" panose="020B0502040204020203" pitchFamily="34" charset="0"/>
            </a:endParaRPr>
          </a:p>
          <a:p>
            <a:pPr marL="914400" lvl="1"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Personal attitudes and community norms</a:t>
            </a:r>
          </a:p>
          <a:p>
            <a:pPr lvl="1"/>
            <a:endParaRPr lang="en-US" sz="3200" dirty="0">
              <a:latin typeface="Segoe UI" panose="020B0502040204020203" pitchFamily="34" charset="0"/>
              <a:cs typeface="Segoe UI" panose="020B0502040204020203" pitchFamily="34" charset="0"/>
            </a:endParaRPr>
          </a:p>
          <a:p>
            <a:pPr marL="914400" lvl="1"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Adolescent/early adulthood questions </a:t>
            </a:r>
          </a:p>
          <a:p>
            <a:pPr lvl="1"/>
            <a:endParaRPr lang="en-US" sz="3200" dirty="0">
              <a:latin typeface="Segoe UI" panose="020B0502040204020203" pitchFamily="34" charset="0"/>
              <a:cs typeface="Segoe UI" panose="020B0502040204020203" pitchFamily="34" charset="0"/>
            </a:endParaRPr>
          </a:p>
          <a:p>
            <a:pPr marL="914400" lvl="1" indent="-457200">
              <a:buFont typeface="Arial" panose="020B0604020202020204" pitchFamily="34" charset="0"/>
              <a:buChar char="•"/>
            </a:pPr>
            <a:r>
              <a:rPr lang="en-US" sz="3200" dirty="0">
                <a:latin typeface="Segoe UI" panose="020B0502040204020203" pitchFamily="34" charset="0"/>
                <a:cs typeface="Segoe UI" panose="020B0502040204020203" pitchFamily="34" charset="0"/>
              </a:rPr>
              <a:t>Client exit interview</a:t>
            </a:r>
          </a:p>
        </p:txBody>
      </p:sp>
      <p:sp>
        <p:nvSpPr>
          <p:cNvPr id="7" name="TextBox 6"/>
          <p:cNvSpPr txBox="1">
            <a:spLocks/>
          </p:cNvSpPr>
          <p:nvPr/>
        </p:nvSpPr>
        <p:spPr>
          <a:xfrm>
            <a:off x="596347" y="672272"/>
            <a:ext cx="11072191" cy="769441"/>
          </a:xfrm>
          <a:prstGeom prst="rect">
            <a:avLst/>
          </a:prstGeom>
          <a:noFill/>
          <a:effectLst/>
        </p:spPr>
        <p:txBody>
          <a:bodyPr wrap="square" rtlCol="0">
            <a:spAutoFit/>
          </a:bodyPr>
          <a:lstStyle/>
          <a:p>
            <a:pPr algn="ctr"/>
            <a:r>
              <a:rPr lang="en-US" sz="4400" b="1" dirty="0">
                <a:latin typeface="Segoe UI" panose="020B0502040204020203" pitchFamily="34" charset="0"/>
                <a:cs typeface="Segoe UI" panose="020B0502040204020203" pitchFamily="34" charset="0"/>
              </a:rPr>
              <a:t>New Content since PMA2020</a:t>
            </a:r>
            <a:endParaRPr lang="fr-CA" sz="4400"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6" name="Straight Connector 5"/>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8190549" y="6339895"/>
            <a:ext cx="836860" cy="246221"/>
          </a:xfrm>
          <a:prstGeom prst="rect">
            <a:avLst/>
          </a:prstGeom>
          <a:noFill/>
        </p:spPr>
        <p:txBody>
          <a:bodyPr wrap="square" rtlCol="0">
            <a:spAutoFit/>
          </a:bodyPr>
          <a:lstStyle/>
          <a:p>
            <a:r>
              <a:rPr lang="en-US" sz="1000" spc="100" dirty="0">
                <a:solidFill>
                  <a:srgbClr val="55015B"/>
                </a:solidFill>
                <a:latin typeface="Segoe UI" panose="020B0502040204020203" pitchFamily="34" charset="0"/>
                <a:cs typeface="Segoe UI" panose="020B0502040204020203" pitchFamily="34" charset="0"/>
              </a:rPr>
              <a:t>JHPIEGO</a:t>
            </a:r>
          </a:p>
        </p:txBody>
      </p:sp>
    </p:spTree>
    <p:extLst>
      <p:ext uri="{BB962C8B-B14F-4D97-AF65-F5344CB8AC3E}">
        <p14:creationId xmlns:p14="http://schemas.microsoft.com/office/powerpoint/2010/main" val="148111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2518" y="2388530"/>
            <a:ext cx="10363200" cy="1362075"/>
          </a:xfrm>
        </p:spPr>
        <p:txBody>
          <a:bodyPr/>
          <a:lstStyle/>
          <a:p>
            <a:r>
              <a:rPr lang="en-US" dirty="0"/>
              <a:t>IPUMS: What We Do</a:t>
            </a:r>
          </a:p>
        </p:txBody>
      </p:sp>
      <p:pic>
        <p:nvPicPr>
          <p:cNvPr id="6" name="Picture 5">
            <a:extLst>
              <a:ext uri="{FF2B5EF4-FFF2-40B4-BE49-F238E27FC236}">
                <a16:creationId xmlns:a16="http://schemas.microsoft.com/office/drawing/2014/main" id="{196593E7-45D4-478E-B17B-8F51F708A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647" y="6400213"/>
            <a:ext cx="1304778" cy="365760"/>
          </a:xfrm>
          <a:prstGeom prst="rect">
            <a:avLst/>
          </a:prstGeom>
        </p:spPr>
      </p:pic>
    </p:spTree>
    <p:extLst>
      <p:ext uri="{BB962C8B-B14F-4D97-AF65-F5344CB8AC3E}">
        <p14:creationId xmlns:p14="http://schemas.microsoft.com/office/powerpoint/2010/main" val="361821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IPUMS?</a:t>
            </a:r>
          </a:p>
        </p:txBody>
      </p:sp>
      <p:sp>
        <p:nvSpPr>
          <p:cNvPr id="3" name="Content Placeholder 2"/>
          <p:cNvSpPr>
            <a:spLocks noGrp="1"/>
          </p:cNvSpPr>
          <p:nvPr>
            <p:ph idx="1"/>
          </p:nvPr>
        </p:nvSpPr>
        <p:spPr/>
        <p:txBody>
          <a:bodyPr>
            <a:normAutofit fontScale="92500"/>
          </a:bodyPr>
          <a:lstStyle/>
          <a:p>
            <a:pPr marL="0" indent="0">
              <a:buNone/>
            </a:pPr>
            <a:r>
              <a:rPr lang="en-US" sz="3733" dirty="0"/>
              <a:t>IPUMS provides census and survey data from around the world integrated across time and space. IPUMS integration and documentation makes it easy to study change, conduct comparative research, merge information across data types, and analyze individuals within family and community context. Data and services available free of charge.</a:t>
            </a:r>
          </a:p>
          <a:p>
            <a:endParaRPr lang="en-US" dirty="0"/>
          </a:p>
        </p:txBody>
      </p:sp>
      <p:pic>
        <p:nvPicPr>
          <p:cNvPr id="4" name="Picture 3">
            <a:extLst>
              <a:ext uri="{FF2B5EF4-FFF2-40B4-BE49-F238E27FC236}">
                <a16:creationId xmlns:a16="http://schemas.microsoft.com/office/drawing/2014/main" id="{B1D4BBCD-4259-4AC2-A5DC-A5CF15661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101" y="6380466"/>
            <a:ext cx="1304778" cy="365760"/>
          </a:xfrm>
          <a:prstGeom prst="rect">
            <a:avLst/>
          </a:prstGeom>
        </p:spPr>
      </p:pic>
    </p:spTree>
    <p:extLst>
      <p:ext uri="{BB962C8B-B14F-4D97-AF65-F5344CB8AC3E}">
        <p14:creationId xmlns:p14="http://schemas.microsoft.com/office/powerpoint/2010/main" val="45884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58"/>
          <a:stretch/>
        </p:blipFill>
        <p:spPr>
          <a:xfrm>
            <a:off x="2286000" y="304800"/>
            <a:ext cx="6629400" cy="6019800"/>
          </a:xfrm>
          <a:prstGeom prst="rect">
            <a:avLst/>
          </a:prstGeom>
        </p:spPr>
      </p:pic>
      <p:pic>
        <p:nvPicPr>
          <p:cNvPr id="3" name="Picture 2">
            <a:extLst>
              <a:ext uri="{FF2B5EF4-FFF2-40B4-BE49-F238E27FC236}">
                <a16:creationId xmlns:a16="http://schemas.microsoft.com/office/drawing/2014/main" id="{CC92B327-83F9-4A5A-A2F6-28150B475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0320"/>
            <a:ext cx="1304778" cy="365760"/>
          </a:xfrm>
          <a:prstGeom prst="rect">
            <a:avLst/>
          </a:prstGeom>
        </p:spPr>
      </p:pic>
    </p:spTree>
    <p:extLst>
      <p:ext uri="{BB962C8B-B14F-4D97-AF65-F5344CB8AC3E}">
        <p14:creationId xmlns:p14="http://schemas.microsoft.com/office/powerpoint/2010/main" val="125356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IPUMS PMA</a:t>
            </a:r>
          </a:p>
        </p:txBody>
      </p:sp>
      <p:sp>
        <p:nvSpPr>
          <p:cNvPr id="3" name="Content Placeholder 2"/>
          <p:cNvSpPr>
            <a:spLocks noGrp="1"/>
          </p:cNvSpPr>
          <p:nvPr>
            <p:ph idx="1"/>
          </p:nvPr>
        </p:nvSpPr>
        <p:spPr/>
        <p:txBody>
          <a:bodyPr/>
          <a:lstStyle/>
          <a:p>
            <a:r>
              <a:rPr lang="en-US" dirty="0"/>
              <a:t>Harmonize codes and variable names</a:t>
            </a:r>
          </a:p>
          <a:p>
            <a:r>
              <a:rPr lang="en-US" dirty="0"/>
              <a:t>Document variables</a:t>
            </a:r>
          </a:p>
          <a:p>
            <a:r>
              <a:rPr lang="en-US" dirty="0"/>
              <a:t>Disseminate custom data files in multiple formats</a:t>
            </a:r>
          </a:p>
          <a:p>
            <a:r>
              <a:rPr lang="en-US" dirty="0"/>
              <a:t>Adds calculated fields</a:t>
            </a:r>
          </a:p>
        </p:txBody>
      </p:sp>
      <p:pic>
        <p:nvPicPr>
          <p:cNvPr id="4" name="Picture 3">
            <a:extLst>
              <a:ext uri="{FF2B5EF4-FFF2-40B4-BE49-F238E27FC236}">
                <a16:creationId xmlns:a16="http://schemas.microsoft.com/office/drawing/2014/main" id="{026669F6-0DF4-4C78-9CCE-A90D02588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950" y="6373906"/>
            <a:ext cx="1304778" cy="365760"/>
          </a:xfrm>
          <a:prstGeom prst="rect">
            <a:avLst/>
          </a:prstGeom>
        </p:spPr>
      </p:pic>
    </p:spTree>
    <p:extLst>
      <p:ext uri="{BB962C8B-B14F-4D97-AF65-F5344CB8AC3E}">
        <p14:creationId xmlns:p14="http://schemas.microsoft.com/office/powerpoint/2010/main" val="279720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0503"/>
          <a:stretch/>
        </p:blipFill>
        <p:spPr>
          <a:xfrm>
            <a:off x="0" y="0"/>
            <a:ext cx="12190467" cy="6925733"/>
          </a:xfrm>
          <a:prstGeom prst="rect">
            <a:avLst/>
          </a:prstGeom>
        </p:spPr>
      </p:pic>
    </p:spTree>
    <p:extLst>
      <p:ext uri="{BB962C8B-B14F-4D97-AF65-F5344CB8AC3E}">
        <p14:creationId xmlns:p14="http://schemas.microsoft.com/office/powerpoint/2010/main" val="194212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23064C-C90E-42C1-B44E-D738AD6F05F1}"/>
              </a:ext>
            </a:extLst>
          </p:cNvPr>
          <p:cNvSpPr>
            <a:spLocks noGrp="1"/>
          </p:cNvSpPr>
          <p:nvPr>
            <p:ph type="title"/>
          </p:nvPr>
        </p:nvSpPr>
        <p:spPr>
          <a:xfrm>
            <a:off x="609600" y="275167"/>
            <a:ext cx="10972800" cy="1143000"/>
          </a:xfrm>
        </p:spPr>
        <p:txBody>
          <a:bodyPr/>
          <a:lstStyle/>
          <a:p>
            <a:endParaRPr lang="en-US"/>
          </a:p>
        </p:txBody>
      </p:sp>
      <p:pic>
        <p:nvPicPr>
          <p:cNvPr id="2" name="Picture 1"/>
          <p:cNvPicPr>
            <a:picLocks noChangeAspect="1"/>
          </p:cNvPicPr>
          <p:nvPr/>
        </p:nvPicPr>
        <p:blipFill>
          <a:blip r:embed="rId2"/>
          <a:stretch>
            <a:fillRect/>
          </a:stretch>
        </p:blipFill>
        <p:spPr>
          <a:xfrm>
            <a:off x="-1" y="-1"/>
            <a:ext cx="12197505" cy="5000977"/>
          </a:xfrm>
          <a:prstGeom prst="rect">
            <a:avLst/>
          </a:prstGeom>
          <a:noFill/>
        </p:spPr>
      </p:pic>
      <p:pic>
        <p:nvPicPr>
          <p:cNvPr id="4" name="Picture 3">
            <a:extLst>
              <a:ext uri="{FF2B5EF4-FFF2-40B4-BE49-F238E27FC236}">
                <a16:creationId xmlns:a16="http://schemas.microsoft.com/office/drawing/2014/main" id="{49FDE7AB-502B-4E91-8BB2-C42F3258C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253" y="6399953"/>
            <a:ext cx="1304778" cy="365760"/>
          </a:xfrm>
          <a:prstGeom prst="rect">
            <a:avLst/>
          </a:prstGeom>
        </p:spPr>
      </p:pic>
    </p:spTree>
    <p:extLst>
      <p:ext uri="{BB962C8B-B14F-4D97-AF65-F5344CB8AC3E}">
        <p14:creationId xmlns:p14="http://schemas.microsoft.com/office/powerpoint/2010/main" val="63245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A8A22-3EDC-47AB-877B-D592DF40955C}"/>
              </a:ext>
            </a:extLst>
          </p:cNvPr>
          <p:cNvPicPr>
            <a:picLocks noChangeAspect="1"/>
          </p:cNvPicPr>
          <p:nvPr/>
        </p:nvPicPr>
        <p:blipFill>
          <a:blip r:embed="rId2"/>
          <a:stretch>
            <a:fillRect/>
          </a:stretch>
        </p:blipFill>
        <p:spPr>
          <a:xfrm>
            <a:off x="0" y="0"/>
            <a:ext cx="12192000" cy="5880013"/>
          </a:xfrm>
          <a:prstGeom prst="rect">
            <a:avLst/>
          </a:prstGeom>
        </p:spPr>
      </p:pic>
      <p:pic>
        <p:nvPicPr>
          <p:cNvPr id="3" name="Picture 2">
            <a:extLst>
              <a:ext uri="{FF2B5EF4-FFF2-40B4-BE49-F238E27FC236}">
                <a16:creationId xmlns:a16="http://schemas.microsoft.com/office/drawing/2014/main" id="{1C94E23E-4DB3-4A93-B6E7-369096E4A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91187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2123658"/>
          </a:xfrm>
          <a:prstGeom prst="rect">
            <a:avLst/>
          </a:prstGeom>
          <a:noFill/>
          <a:effectLst/>
        </p:spPr>
        <p:txBody>
          <a:bodyPr wrap="square" rtlCol="0">
            <a:spAutoFit/>
          </a:bodyPr>
          <a:lstStyle/>
          <a:p>
            <a:pPr algn="ct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An Introduction to Contraceptive Calendars</a:t>
            </a: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1" y="236229"/>
            <a:ext cx="6300438" cy="5957485"/>
          </a:xfrm>
        </p:spPr>
      </p:pic>
      <p:pic>
        <p:nvPicPr>
          <p:cNvPr id="7" name="Picture 6">
            <a:extLst>
              <a:ext uri="{FF2B5EF4-FFF2-40B4-BE49-F238E27FC236}">
                <a16:creationId xmlns:a16="http://schemas.microsoft.com/office/drawing/2014/main" id="{3AFEE353-6985-46D1-B643-91D3AB717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60427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769441"/>
          </a:xfrm>
          <a:prstGeom prst="rect">
            <a:avLst/>
          </a:prstGeom>
          <a:noFill/>
          <a:effectLst/>
        </p:spPr>
        <p:txBody>
          <a:bodyPr wrap="square" rtlCol="0">
            <a:spAutoFit/>
          </a:bodyPr>
          <a:lstStyle/>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Background</a:t>
            </a:r>
            <a:endParaRPr lang="fr-CA" sz="4400" dirty="0">
              <a:solidFill>
                <a:srgbClr val="00667D"/>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1" y="236229"/>
            <a:ext cx="6300438" cy="5957485"/>
          </a:xfrm>
        </p:spPr>
      </p:pic>
      <p:pic>
        <p:nvPicPr>
          <p:cNvPr id="4" name="Picture 3">
            <a:extLst>
              <a:ext uri="{FF2B5EF4-FFF2-40B4-BE49-F238E27FC236}">
                <a16:creationId xmlns:a16="http://schemas.microsoft.com/office/drawing/2014/main" id="{0A9777F7-C8EF-42B0-AD6C-DC47A1081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421244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675" y="1204943"/>
            <a:ext cx="11312254" cy="3970318"/>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Overview of PMA</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IPUMS’s role</a:t>
            </a:r>
            <a:endParaRPr lang="en-US" sz="2800" b="1" dirty="0">
              <a:latin typeface="Segoe UI" panose="020B0502040204020203" pitchFamily="34" charset="0"/>
              <a:cs typeface="Segoe UI" panose="020B0502040204020203" pitchFamily="34" charset="0"/>
            </a:endParaRP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Introduction to contraceptive calendars</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How to re-format the string calendar data</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Run the model exercise</a:t>
            </a:r>
          </a:p>
          <a:p>
            <a:pPr marL="1371600" lvl="2"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Two breakout rooms: one for R, one for Stata</a:t>
            </a:r>
          </a:p>
          <a:p>
            <a:pPr marL="1371600" lvl="2"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Self-select which breakout room you’d like to be in </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Q&amp;A</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Conclusion</a:t>
            </a:r>
            <a:endParaRPr lang="en-US" sz="3200" dirty="0">
              <a:latin typeface="Segoe UI" panose="020B0502040204020203" pitchFamily="34" charset="0"/>
              <a:cs typeface="Segoe UI" panose="020B0502040204020203" pitchFamily="34" charset="0"/>
            </a:endParaRPr>
          </a:p>
        </p:txBody>
      </p:sp>
      <p:sp>
        <p:nvSpPr>
          <p:cNvPr id="7" name="TextBox 6"/>
          <p:cNvSpPr txBox="1">
            <a:spLocks/>
          </p:cNvSpPr>
          <p:nvPr/>
        </p:nvSpPr>
        <p:spPr>
          <a:xfrm>
            <a:off x="596348" y="335945"/>
            <a:ext cx="11072191" cy="769441"/>
          </a:xfrm>
          <a:prstGeom prst="rect">
            <a:avLst/>
          </a:prstGeom>
          <a:noFill/>
          <a:effectLst/>
        </p:spPr>
        <p:txBody>
          <a:bodyPr wrap="square" rtlCol="0">
            <a:spAutoFit/>
          </a:bodyPr>
          <a:lstStyle/>
          <a:p>
            <a:pPr algn="ctr"/>
            <a:r>
              <a:rPr lang="en-US" sz="4400" b="1" dirty="0">
                <a:latin typeface="Segoe UI" panose="020B0502040204020203" pitchFamily="34" charset="0"/>
                <a:cs typeface="Segoe UI" panose="020B0502040204020203" pitchFamily="34" charset="0"/>
              </a:rPr>
              <a:t>Agenda</a:t>
            </a:r>
            <a:endParaRPr lang="fr-CA" sz="4400"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6" name="Straight Connector 5"/>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462110" y="6398944"/>
            <a:ext cx="836860" cy="246221"/>
          </a:xfrm>
          <a:prstGeom prst="rect">
            <a:avLst/>
          </a:prstGeom>
          <a:noFill/>
        </p:spPr>
        <p:txBody>
          <a:bodyPr wrap="square" rtlCol="0">
            <a:spAutoFit/>
          </a:bodyPr>
          <a:lstStyle/>
          <a:p>
            <a:r>
              <a:rPr lang="en-US" sz="1000" spc="100" dirty="0">
                <a:solidFill>
                  <a:srgbClr val="55015B"/>
                </a:solidFill>
                <a:latin typeface="Segoe UI" panose="020B0502040204020203" pitchFamily="34" charset="0"/>
                <a:cs typeface="Segoe UI" panose="020B0502040204020203" pitchFamily="34" charset="0"/>
              </a:rPr>
              <a:t>JHPIEGO</a:t>
            </a:r>
          </a:p>
        </p:txBody>
      </p:sp>
      <p:pic>
        <p:nvPicPr>
          <p:cNvPr id="8" name="Picture 7">
            <a:extLst>
              <a:ext uri="{FF2B5EF4-FFF2-40B4-BE49-F238E27FC236}">
                <a16:creationId xmlns:a16="http://schemas.microsoft.com/office/drawing/2014/main" id="{47A4D1E3-F4F4-4AA8-A2F9-B909148C2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33305"/>
            <a:ext cx="1304778" cy="365760"/>
          </a:xfrm>
          <a:prstGeom prst="rect">
            <a:avLst/>
          </a:prstGeom>
        </p:spPr>
      </p:pic>
    </p:spTree>
    <p:extLst>
      <p:ext uri="{BB962C8B-B14F-4D97-AF65-F5344CB8AC3E}">
        <p14:creationId xmlns:p14="http://schemas.microsoft.com/office/powerpoint/2010/main" val="37787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395" y="2458823"/>
            <a:ext cx="6730506" cy="2804935"/>
          </a:xfrm>
          <a:prstGeom prst="rect">
            <a:avLst/>
          </a:prstGeom>
          <a:noFill/>
        </p:spPr>
        <p:txBody>
          <a:bodyPr wrap="square" rtlCol="0">
            <a:spAutoFit/>
          </a:bodyPr>
          <a:lstStyle/>
          <a:p>
            <a:pPr>
              <a:lnSpc>
                <a:spcPct val="150000"/>
              </a:lnSpc>
            </a:pPr>
            <a:r>
              <a:rPr lang="en-US" sz="2000" spc="100" dirty="0">
                <a:latin typeface="Segoe UI" panose="020B0502040204020203" pitchFamily="34" charset="0"/>
                <a:ea typeface="Segoe UI" panose="020B0502040204020203" pitchFamily="34" charset="0"/>
                <a:cs typeface="Segoe UI" panose="020B0502040204020203" pitchFamily="34" charset="0"/>
              </a:rPr>
              <a:t>First use of a calendar in reproductive health field US National Fertility Survey, 1965</a:t>
            </a:r>
          </a:p>
          <a:p>
            <a:pPr>
              <a:lnSpc>
                <a:spcPct val="150000"/>
              </a:lnSpc>
            </a:pPr>
            <a:endParaRPr lang="en-US" sz="2000" spc="100" dirty="0">
              <a:latin typeface="Segoe UI" panose="020B0502040204020203" pitchFamily="34" charset="0"/>
              <a:ea typeface="Segoe UI" panose="020B0502040204020203" pitchFamily="34" charset="0"/>
              <a:cs typeface="Segoe UI" panose="020B0502040204020203" pitchFamily="34" charset="0"/>
            </a:endParaRPr>
          </a:p>
          <a:p>
            <a:pPr>
              <a:lnSpc>
                <a:spcPct val="150000"/>
              </a:lnSpc>
            </a:pPr>
            <a:r>
              <a:rPr lang="en-US" sz="2000" spc="100" dirty="0">
                <a:latin typeface="Segoe UI" panose="020B0502040204020203" pitchFamily="34" charset="0"/>
                <a:ea typeface="Segoe UI" panose="020B0502040204020203" pitchFamily="34" charset="0"/>
                <a:cs typeface="Segoe UI" panose="020B0502040204020203" pitchFamily="34" charset="0"/>
              </a:rPr>
              <a:t>DHS started to incorporate calendar 1980s, most countries now include a 5-year calendar</a:t>
            </a:r>
          </a:p>
          <a:p>
            <a:pPr>
              <a:lnSpc>
                <a:spcPct val="150000"/>
              </a:lnSpc>
            </a:pPr>
            <a:endParaRPr lang="en-US" sz="2000" spc="1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a:spLocks/>
          </p:cNvSpPr>
          <p:nvPr/>
        </p:nvSpPr>
        <p:spPr>
          <a:xfrm>
            <a:off x="530232" y="295129"/>
            <a:ext cx="6548165" cy="2123658"/>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History of event/reproductive calendars</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6" name="Straight Connector 5"/>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646EE192-38A7-FC48-97AA-EFBBCB70D036}"/>
              </a:ext>
            </a:extLst>
          </p:cNvPr>
          <p:cNvPicPr/>
          <p:nvPr/>
        </p:nvPicPr>
        <p:blipFill>
          <a:blip r:embed="rId3"/>
          <a:stretch>
            <a:fillRect/>
          </a:stretch>
        </p:blipFill>
        <p:spPr>
          <a:xfrm>
            <a:off x="8015226" y="295129"/>
            <a:ext cx="3502380" cy="5850882"/>
          </a:xfrm>
          <a:prstGeom prst="rect">
            <a:avLst/>
          </a:prstGeom>
          <a:ln>
            <a:solidFill>
              <a:srgbClr val="0070C0"/>
            </a:solidFill>
          </a:ln>
        </p:spPr>
      </p:pic>
      <p:pic>
        <p:nvPicPr>
          <p:cNvPr id="12" name="Picture 11">
            <a:extLst>
              <a:ext uri="{FF2B5EF4-FFF2-40B4-BE49-F238E27FC236}">
                <a16:creationId xmlns:a16="http://schemas.microsoft.com/office/drawing/2014/main" id="{2CC2D8B9-486F-434A-AD28-4FC349E0A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554" y="6379991"/>
            <a:ext cx="1304778" cy="365760"/>
          </a:xfrm>
          <a:prstGeom prst="rect">
            <a:avLst/>
          </a:prstGeom>
        </p:spPr>
      </p:pic>
    </p:spTree>
    <p:extLst>
      <p:ext uri="{BB962C8B-B14F-4D97-AF65-F5344CB8AC3E}">
        <p14:creationId xmlns:p14="http://schemas.microsoft.com/office/powerpoint/2010/main" val="428139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614" y="1720840"/>
            <a:ext cx="3131608" cy="830997"/>
          </a:xfrm>
          <a:prstGeom prst="rect">
            <a:avLst/>
          </a:prstGeom>
          <a:noFill/>
        </p:spPr>
        <p:txBody>
          <a:bodyPr wrap="square" rtlCol="0">
            <a:spAutoFit/>
          </a:bodyPr>
          <a:lstStyle/>
          <a:p>
            <a:pPr>
              <a:lnSpc>
                <a:spcPct val="150000"/>
              </a:lnSpc>
            </a:pPr>
            <a:r>
              <a:rPr lang="en-US" sz="1600" spc="100" dirty="0">
                <a:latin typeface="Segoe UI" panose="020B0502040204020203" pitchFamily="34" charset="0"/>
                <a:ea typeface="Segoe UI" panose="020B0502040204020203" pitchFamily="34" charset="0"/>
                <a:cs typeface="Segoe UI" panose="020B0502040204020203" pitchFamily="34" charset="0"/>
              </a:rPr>
              <a:t>Text Column 1 (Segoe UI, size 16)</a:t>
            </a:r>
          </a:p>
        </p:txBody>
      </p:sp>
      <p:sp>
        <p:nvSpPr>
          <p:cNvPr id="7" name="TextBox 6"/>
          <p:cNvSpPr txBox="1">
            <a:spLocks/>
          </p:cNvSpPr>
          <p:nvPr/>
        </p:nvSpPr>
        <p:spPr>
          <a:xfrm>
            <a:off x="817124" y="692150"/>
            <a:ext cx="10655030"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PMA contraceptive calendar</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bwMode="auto">
          <a:xfrm>
            <a:off x="5644"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2" name="Straight Connector 11"/>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pic>
        <p:nvPicPr>
          <p:cNvPr id="15" name="Picture 14" descr="C:\Users\Victor\AppData\Local\Microsoft\Windows\INetCache\Content.Word\IMG-20190614-WA0007.jpg">
            <a:extLst>
              <a:ext uri="{FF2B5EF4-FFF2-40B4-BE49-F238E27FC236}">
                <a16:creationId xmlns:a16="http://schemas.microsoft.com/office/drawing/2014/main" id="{B2EAD3B1-F1CF-F143-8608-BD3B6D0B3B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7" r="10363" b="-2"/>
          <a:stretch/>
        </p:blipFill>
        <p:spPr bwMode="auto">
          <a:xfrm>
            <a:off x="706614" y="1593680"/>
            <a:ext cx="2842955" cy="4458047"/>
          </a:xfrm>
          <a:prstGeom prst="rect">
            <a:avLst/>
          </a:prstGeom>
          <a:noFill/>
        </p:spPr>
      </p:pic>
      <p:sp>
        <p:nvSpPr>
          <p:cNvPr id="16" name="TextBox 15">
            <a:extLst>
              <a:ext uri="{FF2B5EF4-FFF2-40B4-BE49-F238E27FC236}">
                <a16:creationId xmlns:a16="http://schemas.microsoft.com/office/drawing/2014/main" id="{67E7C91C-8BBC-DD4B-A7FE-9AF21A2A4B56}"/>
              </a:ext>
            </a:extLst>
          </p:cNvPr>
          <p:cNvSpPr txBox="1"/>
          <p:nvPr/>
        </p:nvSpPr>
        <p:spPr>
          <a:xfrm>
            <a:off x="4257207" y="1829471"/>
            <a:ext cx="7013259" cy="22394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spc="100" dirty="0">
                <a:latin typeface="Segoe UI" panose="020B0502040204020203" pitchFamily="34" charset="0"/>
                <a:ea typeface="Segoe UI" panose="020B0502040204020203" pitchFamily="34" charset="0"/>
                <a:cs typeface="Segoe UI" panose="020B0502040204020203" pitchFamily="34" charset="0"/>
              </a:rPr>
              <a:t>Piloted a 5-year calendar in 2017 and a 2-year calendar in 2018</a:t>
            </a:r>
          </a:p>
          <a:p>
            <a:pPr marL="285750" indent="-285750">
              <a:lnSpc>
                <a:spcPct val="150000"/>
              </a:lnSpc>
              <a:buFont typeface="Arial" panose="020B0604020202020204" pitchFamily="34" charset="0"/>
              <a:buChar char="•"/>
            </a:pPr>
            <a:r>
              <a:rPr lang="en-US" sz="2400" spc="100" dirty="0">
                <a:latin typeface="Segoe UI" panose="020B0502040204020203" pitchFamily="34" charset="0"/>
                <a:ea typeface="Segoe UI" panose="020B0502040204020203" pitchFamily="34" charset="0"/>
                <a:cs typeface="Segoe UI" panose="020B0502040204020203" pitchFamily="34" charset="0"/>
              </a:rPr>
              <a:t>Incorporated a 2-year version into longitudinal design in 2019</a:t>
            </a:r>
          </a:p>
        </p:txBody>
      </p:sp>
      <p:pic>
        <p:nvPicPr>
          <p:cNvPr id="17" name="Picture 16">
            <a:extLst>
              <a:ext uri="{FF2B5EF4-FFF2-40B4-BE49-F238E27FC236}">
                <a16:creationId xmlns:a16="http://schemas.microsoft.com/office/drawing/2014/main" id="{0C18B740-3DE3-409B-A29F-57BE36A50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386716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817124" y="692150"/>
            <a:ext cx="10655030"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PMA contraceptive calendar</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bwMode="auto">
          <a:xfrm>
            <a:off x="5644"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2" name="Straight Connector 11"/>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7E7C91C-8BBC-DD4B-A7FE-9AF21A2A4B56}"/>
              </a:ext>
            </a:extLst>
          </p:cNvPr>
          <p:cNvSpPr txBox="1"/>
          <p:nvPr/>
        </p:nvSpPr>
        <p:spPr>
          <a:xfrm>
            <a:off x="3493710" y="1829471"/>
            <a:ext cx="7776755" cy="27934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spc="100" dirty="0">
                <a:latin typeface="Segoe UI" panose="020B0502040204020203" pitchFamily="34" charset="0"/>
                <a:ea typeface="Segoe UI" panose="020B0502040204020203" pitchFamily="34" charset="0"/>
                <a:cs typeface="Segoe UI" panose="020B0502040204020203" pitchFamily="34" charset="0"/>
              </a:rPr>
              <a:t>PMA calendar is populated from questions during the survey and a drop-down menu at the end of the interview to account for women’s reproductive status during each month</a:t>
            </a:r>
          </a:p>
          <a:p>
            <a:pPr marL="285750" indent="-285750">
              <a:lnSpc>
                <a:spcPct val="150000"/>
              </a:lnSpc>
              <a:buFont typeface="Arial" panose="020B0604020202020204" pitchFamily="34" charset="0"/>
              <a:buChar char="•"/>
            </a:pPr>
            <a:r>
              <a:rPr lang="en-US" sz="2400" spc="100" dirty="0">
                <a:latin typeface="Segoe UI" panose="020B0502040204020203" pitchFamily="34" charset="0"/>
                <a:ea typeface="Segoe UI" panose="020B0502040204020203" pitchFamily="34" charset="0"/>
                <a:cs typeface="Segoe UI" panose="020B0502040204020203" pitchFamily="34" charset="0"/>
              </a:rPr>
              <a:t>Utilize a visual aid</a:t>
            </a:r>
          </a:p>
        </p:txBody>
      </p:sp>
      <p:pic>
        <p:nvPicPr>
          <p:cNvPr id="19" name="Picture 18">
            <a:extLst>
              <a:ext uri="{FF2B5EF4-FFF2-40B4-BE49-F238E27FC236}">
                <a16:creationId xmlns:a16="http://schemas.microsoft.com/office/drawing/2014/main" id="{376F8E10-3BE9-7D4B-9F13-84E860D105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70" y="1295854"/>
            <a:ext cx="3456141" cy="4472653"/>
          </a:xfrm>
          <a:prstGeom prst="rect">
            <a:avLst/>
          </a:prstGeom>
        </p:spPr>
      </p:pic>
      <p:pic>
        <p:nvPicPr>
          <p:cNvPr id="10" name="Picture 9">
            <a:extLst>
              <a:ext uri="{FF2B5EF4-FFF2-40B4-BE49-F238E27FC236}">
                <a16:creationId xmlns:a16="http://schemas.microsoft.com/office/drawing/2014/main" id="{C6DE372F-25BC-49CF-8ED7-CA7DD92E6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334099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1254585" y="549299"/>
            <a:ext cx="9801225" cy="707886"/>
          </a:xfrm>
          <a:prstGeom prst="rect">
            <a:avLst/>
          </a:prstGeom>
          <a:noFill/>
          <a:effectLst/>
        </p:spPr>
        <p:txBody>
          <a:bodyPr wrap="square" rtlCol="0">
            <a:spAutoFit/>
          </a:bodyPr>
          <a:lstStyle/>
          <a:p>
            <a:pPr algn="ctr"/>
            <a:r>
              <a:rPr lang="en-CA" sz="4000" b="1" dirty="0">
                <a:latin typeface="Segoe UI" panose="020B0502040204020203" pitchFamily="34" charset="0"/>
                <a:ea typeface="Segoe UI" panose="020B0502040204020203" pitchFamily="34" charset="0"/>
                <a:cs typeface="Segoe UI" panose="020B0502040204020203" pitchFamily="34" charset="0"/>
              </a:rPr>
              <a:t>PMA contraceptive calendar </a:t>
            </a:r>
          </a:p>
        </p:txBody>
      </p:sp>
      <p:sp>
        <p:nvSpPr>
          <p:cNvPr id="4" name="Rectangle 3"/>
          <p:cNvSpPr/>
          <p:nvPr/>
        </p:nvSpPr>
        <p:spPr bwMode="auto">
          <a:xfrm>
            <a:off x="-1"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6" name="Straight Connector 5"/>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graphicFrame>
        <p:nvGraphicFramePr>
          <p:cNvPr id="43" name="Table 42">
            <a:extLst>
              <a:ext uri="{FF2B5EF4-FFF2-40B4-BE49-F238E27FC236}">
                <a16:creationId xmlns:a16="http://schemas.microsoft.com/office/drawing/2014/main" id="{CDFF31A2-C1E4-4643-9A92-6D67C06BDDC9}"/>
              </a:ext>
            </a:extLst>
          </p:cNvPr>
          <p:cNvGraphicFramePr>
            <a:graphicFrameLocks noGrp="1"/>
          </p:cNvGraphicFramePr>
          <p:nvPr>
            <p:extLst/>
          </p:nvPr>
        </p:nvGraphicFramePr>
        <p:xfrm>
          <a:off x="142879" y="3429000"/>
          <a:ext cx="11906239" cy="1604010"/>
        </p:xfrm>
        <a:graphic>
          <a:graphicData uri="http://schemas.openxmlformats.org/drawingml/2006/table">
            <a:tbl>
              <a:tblPr>
                <a:tableStyleId>{5C22544A-7EE6-4342-B048-85BDC9FD1C3A}</a:tableStyleId>
              </a:tblPr>
              <a:tblGrid>
                <a:gridCol w="462379">
                  <a:extLst>
                    <a:ext uri="{9D8B030D-6E8A-4147-A177-3AD203B41FA5}">
                      <a16:colId xmlns:a16="http://schemas.microsoft.com/office/drawing/2014/main" val="20000"/>
                    </a:ext>
                  </a:extLst>
                </a:gridCol>
                <a:gridCol w="317885">
                  <a:extLst>
                    <a:ext uri="{9D8B030D-6E8A-4147-A177-3AD203B41FA5}">
                      <a16:colId xmlns:a16="http://schemas.microsoft.com/office/drawing/2014/main" val="20001"/>
                    </a:ext>
                  </a:extLst>
                </a:gridCol>
                <a:gridCol w="317885">
                  <a:extLst>
                    <a:ext uri="{9D8B030D-6E8A-4147-A177-3AD203B41FA5}">
                      <a16:colId xmlns:a16="http://schemas.microsoft.com/office/drawing/2014/main" val="20002"/>
                    </a:ext>
                  </a:extLst>
                </a:gridCol>
                <a:gridCol w="317885">
                  <a:extLst>
                    <a:ext uri="{9D8B030D-6E8A-4147-A177-3AD203B41FA5}">
                      <a16:colId xmlns:a16="http://schemas.microsoft.com/office/drawing/2014/main" val="20003"/>
                    </a:ext>
                  </a:extLst>
                </a:gridCol>
                <a:gridCol w="317885">
                  <a:extLst>
                    <a:ext uri="{9D8B030D-6E8A-4147-A177-3AD203B41FA5}">
                      <a16:colId xmlns:a16="http://schemas.microsoft.com/office/drawing/2014/main" val="20004"/>
                    </a:ext>
                  </a:extLst>
                </a:gridCol>
                <a:gridCol w="317885">
                  <a:extLst>
                    <a:ext uri="{9D8B030D-6E8A-4147-A177-3AD203B41FA5}">
                      <a16:colId xmlns:a16="http://schemas.microsoft.com/office/drawing/2014/main" val="20005"/>
                    </a:ext>
                  </a:extLst>
                </a:gridCol>
                <a:gridCol w="317885">
                  <a:extLst>
                    <a:ext uri="{9D8B030D-6E8A-4147-A177-3AD203B41FA5}">
                      <a16:colId xmlns:a16="http://schemas.microsoft.com/office/drawing/2014/main" val="20006"/>
                    </a:ext>
                  </a:extLst>
                </a:gridCol>
                <a:gridCol w="317885">
                  <a:extLst>
                    <a:ext uri="{9D8B030D-6E8A-4147-A177-3AD203B41FA5}">
                      <a16:colId xmlns:a16="http://schemas.microsoft.com/office/drawing/2014/main" val="20007"/>
                    </a:ext>
                  </a:extLst>
                </a:gridCol>
                <a:gridCol w="317885">
                  <a:extLst>
                    <a:ext uri="{9D8B030D-6E8A-4147-A177-3AD203B41FA5}">
                      <a16:colId xmlns:a16="http://schemas.microsoft.com/office/drawing/2014/main" val="20008"/>
                    </a:ext>
                  </a:extLst>
                </a:gridCol>
                <a:gridCol w="317885">
                  <a:extLst>
                    <a:ext uri="{9D8B030D-6E8A-4147-A177-3AD203B41FA5}">
                      <a16:colId xmlns:a16="http://schemas.microsoft.com/office/drawing/2014/main" val="20009"/>
                    </a:ext>
                  </a:extLst>
                </a:gridCol>
                <a:gridCol w="317885">
                  <a:extLst>
                    <a:ext uri="{9D8B030D-6E8A-4147-A177-3AD203B41FA5}">
                      <a16:colId xmlns:a16="http://schemas.microsoft.com/office/drawing/2014/main" val="20010"/>
                    </a:ext>
                  </a:extLst>
                </a:gridCol>
                <a:gridCol w="317885">
                  <a:extLst>
                    <a:ext uri="{9D8B030D-6E8A-4147-A177-3AD203B41FA5}">
                      <a16:colId xmlns:a16="http://schemas.microsoft.com/office/drawing/2014/main" val="20011"/>
                    </a:ext>
                  </a:extLst>
                </a:gridCol>
                <a:gridCol w="317885">
                  <a:extLst>
                    <a:ext uri="{9D8B030D-6E8A-4147-A177-3AD203B41FA5}">
                      <a16:colId xmlns:a16="http://schemas.microsoft.com/office/drawing/2014/main" val="20012"/>
                    </a:ext>
                  </a:extLst>
                </a:gridCol>
                <a:gridCol w="317885">
                  <a:extLst>
                    <a:ext uri="{9D8B030D-6E8A-4147-A177-3AD203B41FA5}">
                      <a16:colId xmlns:a16="http://schemas.microsoft.com/office/drawing/2014/main" val="20013"/>
                    </a:ext>
                  </a:extLst>
                </a:gridCol>
                <a:gridCol w="317885">
                  <a:extLst>
                    <a:ext uri="{9D8B030D-6E8A-4147-A177-3AD203B41FA5}">
                      <a16:colId xmlns:a16="http://schemas.microsoft.com/office/drawing/2014/main" val="20014"/>
                    </a:ext>
                  </a:extLst>
                </a:gridCol>
                <a:gridCol w="317885">
                  <a:extLst>
                    <a:ext uri="{9D8B030D-6E8A-4147-A177-3AD203B41FA5}">
                      <a16:colId xmlns:a16="http://schemas.microsoft.com/office/drawing/2014/main" val="20015"/>
                    </a:ext>
                  </a:extLst>
                </a:gridCol>
                <a:gridCol w="317885">
                  <a:extLst>
                    <a:ext uri="{9D8B030D-6E8A-4147-A177-3AD203B41FA5}">
                      <a16:colId xmlns:a16="http://schemas.microsoft.com/office/drawing/2014/main" val="20016"/>
                    </a:ext>
                  </a:extLst>
                </a:gridCol>
                <a:gridCol w="317885">
                  <a:extLst>
                    <a:ext uri="{9D8B030D-6E8A-4147-A177-3AD203B41FA5}">
                      <a16:colId xmlns:a16="http://schemas.microsoft.com/office/drawing/2014/main" val="20017"/>
                    </a:ext>
                  </a:extLst>
                </a:gridCol>
                <a:gridCol w="317885">
                  <a:extLst>
                    <a:ext uri="{9D8B030D-6E8A-4147-A177-3AD203B41FA5}">
                      <a16:colId xmlns:a16="http://schemas.microsoft.com/office/drawing/2014/main" val="20018"/>
                    </a:ext>
                  </a:extLst>
                </a:gridCol>
                <a:gridCol w="317885">
                  <a:extLst>
                    <a:ext uri="{9D8B030D-6E8A-4147-A177-3AD203B41FA5}">
                      <a16:colId xmlns:a16="http://schemas.microsoft.com/office/drawing/2014/main" val="20019"/>
                    </a:ext>
                  </a:extLst>
                </a:gridCol>
                <a:gridCol w="317885">
                  <a:extLst>
                    <a:ext uri="{9D8B030D-6E8A-4147-A177-3AD203B41FA5}">
                      <a16:colId xmlns:a16="http://schemas.microsoft.com/office/drawing/2014/main" val="20020"/>
                    </a:ext>
                  </a:extLst>
                </a:gridCol>
                <a:gridCol w="317885">
                  <a:extLst>
                    <a:ext uri="{9D8B030D-6E8A-4147-A177-3AD203B41FA5}">
                      <a16:colId xmlns:a16="http://schemas.microsoft.com/office/drawing/2014/main" val="20021"/>
                    </a:ext>
                  </a:extLst>
                </a:gridCol>
                <a:gridCol w="317885">
                  <a:extLst>
                    <a:ext uri="{9D8B030D-6E8A-4147-A177-3AD203B41FA5}">
                      <a16:colId xmlns:a16="http://schemas.microsoft.com/office/drawing/2014/main" val="20022"/>
                    </a:ext>
                  </a:extLst>
                </a:gridCol>
                <a:gridCol w="317885">
                  <a:extLst>
                    <a:ext uri="{9D8B030D-6E8A-4147-A177-3AD203B41FA5}">
                      <a16:colId xmlns:a16="http://schemas.microsoft.com/office/drawing/2014/main" val="20023"/>
                    </a:ext>
                  </a:extLst>
                </a:gridCol>
                <a:gridCol w="317885">
                  <a:extLst>
                    <a:ext uri="{9D8B030D-6E8A-4147-A177-3AD203B41FA5}">
                      <a16:colId xmlns:a16="http://schemas.microsoft.com/office/drawing/2014/main" val="20024"/>
                    </a:ext>
                  </a:extLst>
                </a:gridCol>
                <a:gridCol w="317885">
                  <a:extLst>
                    <a:ext uri="{9D8B030D-6E8A-4147-A177-3AD203B41FA5}">
                      <a16:colId xmlns:a16="http://schemas.microsoft.com/office/drawing/2014/main" val="20025"/>
                    </a:ext>
                  </a:extLst>
                </a:gridCol>
                <a:gridCol w="317885">
                  <a:extLst>
                    <a:ext uri="{9D8B030D-6E8A-4147-A177-3AD203B41FA5}">
                      <a16:colId xmlns:a16="http://schemas.microsoft.com/office/drawing/2014/main" val="20026"/>
                    </a:ext>
                  </a:extLst>
                </a:gridCol>
                <a:gridCol w="317885">
                  <a:extLst>
                    <a:ext uri="{9D8B030D-6E8A-4147-A177-3AD203B41FA5}">
                      <a16:colId xmlns:a16="http://schemas.microsoft.com/office/drawing/2014/main" val="20027"/>
                    </a:ext>
                  </a:extLst>
                </a:gridCol>
                <a:gridCol w="317885">
                  <a:extLst>
                    <a:ext uri="{9D8B030D-6E8A-4147-A177-3AD203B41FA5}">
                      <a16:colId xmlns:a16="http://schemas.microsoft.com/office/drawing/2014/main" val="20028"/>
                    </a:ext>
                  </a:extLst>
                </a:gridCol>
                <a:gridCol w="317885">
                  <a:extLst>
                    <a:ext uri="{9D8B030D-6E8A-4147-A177-3AD203B41FA5}">
                      <a16:colId xmlns:a16="http://schemas.microsoft.com/office/drawing/2014/main" val="20029"/>
                    </a:ext>
                  </a:extLst>
                </a:gridCol>
                <a:gridCol w="317885">
                  <a:extLst>
                    <a:ext uri="{9D8B030D-6E8A-4147-A177-3AD203B41FA5}">
                      <a16:colId xmlns:a16="http://schemas.microsoft.com/office/drawing/2014/main" val="20030"/>
                    </a:ext>
                  </a:extLst>
                </a:gridCol>
                <a:gridCol w="317885">
                  <a:extLst>
                    <a:ext uri="{9D8B030D-6E8A-4147-A177-3AD203B41FA5}">
                      <a16:colId xmlns:a16="http://schemas.microsoft.com/office/drawing/2014/main" val="20031"/>
                    </a:ext>
                  </a:extLst>
                </a:gridCol>
                <a:gridCol w="317885">
                  <a:extLst>
                    <a:ext uri="{9D8B030D-6E8A-4147-A177-3AD203B41FA5}">
                      <a16:colId xmlns:a16="http://schemas.microsoft.com/office/drawing/2014/main" val="20032"/>
                    </a:ext>
                  </a:extLst>
                </a:gridCol>
                <a:gridCol w="317885">
                  <a:extLst>
                    <a:ext uri="{9D8B030D-6E8A-4147-A177-3AD203B41FA5}">
                      <a16:colId xmlns:a16="http://schemas.microsoft.com/office/drawing/2014/main" val="20033"/>
                    </a:ext>
                  </a:extLst>
                </a:gridCol>
                <a:gridCol w="317885">
                  <a:extLst>
                    <a:ext uri="{9D8B030D-6E8A-4147-A177-3AD203B41FA5}">
                      <a16:colId xmlns:a16="http://schemas.microsoft.com/office/drawing/2014/main" val="20034"/>
                    </a:ext>
                  </a:extLst>
                </a:gridCol>
                <a:gridCol w="317885">
                  <a:extLst>
                    <a:ext uri="{9D8B030D-6E8A-4147-A177-3AD203B41FA5}">
                      <a16:colId xmlns:a16="http://schemas.microsoft.com/office/drawing/2014/main" val="20035"/>
                    </a:ext>
                  </a:extLst>
                </a:gridCol>
                <a:gridCol w="317885">
                  <a:extLst>
                    <a:ext uri="{9D8B030D-6E8A-4147-A177-3AD203B41FA5}">
                      <a16:colId xmlns:a16="http://schemas.microsoft.com/office/drawing/2014/main" val="20036"/>
                    </a:ext>
                  </a:extLst>
                </a:gridCol>
              </a:tblGrid>
              <a:tr h="330200">
                <a:tc>
                  <a:txBody>
                    <a:bodyPr/>
                    <a:lstStyle/>
                    <a:p>
                      <a:pPr algn="l" fontAlgn="ctr"/>
                      <a:r>
                        <a:rPr lang="en-US" sz="1200" b="1" u="none" strike="noStrike" dirty="0">
                          <a:effectLst/>
                        </a:rPr>
                        <a:t>COL. 1 </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B</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P</a:t>
                      </a: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0</a:t>
                      </a: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dirty="0">
                          <a:ln>
                            <a:noFill/>
                          </a:ln>
                          <a:solidFill>
                            <a:srgbClr val="5B9BD5">
                              <a:lumMod val="75000"/>
                            </a:srgbClr>
                          </a:solidFill>
                          <a:effectLst/>
                          <a:uLnTx/>
                          <a:uFillTx/>
                          <a:latin typeface="Segoe Print" panose="02000800000000000000"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5</a:t>
                      </a: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30200">
                <a:tc>
                  <a:txBody>
                    <a:bodyPr/>
                    <a:lstStyle/>
                    <a:p>
                      <a:pPr algn="l" fontAlgn="ctr"/>
                      <a:r>
                        <a:rPr lang="en-US" sz="1200" b="1" u="none" strike="noStrike" dirty="0">
                          <a:effectLst/>
                        </a:rPr>
                        <a:t>COL. 2</a:t>
                      </a:r>
                      <a:endParaRPr lang="en-US" sz="12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kumimoji="0" lang="en-US" sz="2200" b="1" i="0" u="none" strike="noStrike" kern="1200" cap="none" spc="0" normalizeH="0" baseline="0" noProof="0" dirty="0">
                          <a:ln>
                            <a:noFill/>
                          </a:ln>
                          <a:solidFill>
                            <a:srgbClr val="5B9BD5">
                              <a:lumMod val="75000"/>
                            </a:srgbClr>
                          </a:solidFill>
                          <a:effectLst/>
                          <a:uLnTx/>
                          <a:uFillTx/>
                          <a:latin typeface="Segoe Print" panose="02000800000000000000" pitchFamily="2" charset="0"/>
                          <a:ea typeface="+mn-ea"/>
                          <a:cs typeface="+mn-cs"/>
                        </a:rPr>
                        <a:t>3</a:t>
                      </a:r>
                      <a:r>
                        <a:rPr kumimoji="0" lang="en-US" sz="2200" b="0" i="0" u="none" strike="noStrike" kern="1200" cap="none" spc="0" normalizeH="0" baseline="0" noProof="0" dirty="0">
                          <a:ln>
                            <a:noFill/>
                          </a:ln>
                          <a:solidFill>
                            <a:prstClr val="black"/>
                          </a:solidFill>
                          <a:effectLst/>
                          <a:uLnTx/>
                          <a:uFillTx/>
                          <a:latin typeface="Segoe Print" panose="02000800000000000000" pitchFamily="2" charset="0"/>
                          <a:ea typeface="+mn-ea"/>
                          <a:cs typeface="+mn-cs"/>
                        </a:rPr>
                        <a:t> </a:t>
                      </a:r>
                      <a:endParaRPr lang="en-US" sz="22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a:effectLst/>
                          <a:latin typeface="Segoe Print" panose="02000800000000000000" pitchFamily="2" charset="0"/>
                        </a:rPr>
                        <a:t> </a:t>
                      </a:r>
                      <a:endParaRPr lang="en-US" sz="900" b="0" i="0" u="none" strike="noStrike">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u="none" strike="noStrike" dirty="0">
                          <a:effectLst/>
                          <a:latin typeface="Segoe Print" panose="02000800000000000000" pitchFamily="2" charset="0"/>
                        </a:rPr>
                        <a:t> </a:t>
                      </a:r>
                      <a:endParaRPr lang="en-US" sz="900" b="0" i="0" u="none" strike="noStrike" dirty="0">
                        <a:solidFill>
                          <a:srgbClr val="000000"/>
                        </a:solidFill>
                        <a:effectLst/>
                        <a:latin typeface="Segoe Print" panose="020008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09550">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09550">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ctr"/>
                      <a:r>
                        <a:rPr lang="en-US" sz="1100" u="none" strike="noStrike" dirty="0">
                          <a:effectLst/>
                        </a:rPr>
                        <a:t>DEC</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a:effectLst/>
                        </a:rPr>
                        <a:t>NOV</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OCT</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a:effectLst/>
                        </a:rPr>
                        <a:t>SEP</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AUG</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JUL</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JUN</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a:effectLst/>
                        </a:rPr>
                        <a:t>APR</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a:effectLst/>
                        </a:rPr>
                        <a:t>MAR</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a:effectLst/>
                        </a:rPr>
                        <a:t>FEB</a:t>
                      </a:r>
                      <a:endParaRPr lang="en-US"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JAN</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DEC</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NOV</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OCT</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SEP</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AUG</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JUL</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JUN</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MAY</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APR</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MAR</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FEB</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JAN</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DEC</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NOV</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OCT</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SEP</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AUG</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JUL</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JUN</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MAY</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APR</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MAR</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FEB</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u="none" strike="noStrike" dirty="0">
                          <a:effectLst/>
                        </a:rPr>
                        <a:t>JAN</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09550">
                <a:tc>
                  <a:txBody>
                    <a:bodyPr/>
                    <a:lstStyle/>
                    <a:p>
                      <a:pPr algn="ctr" fontAlgn="ctr"/>
                      <a:endParaRPr lang="en-US" sz="1200" b="0" i="0" u="none" strike="noStrike">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gridSpan="12">
                  <a:txBody>
                    <a:bodyPr/>
                    <a:lstStyle/>
                    <a:p>
                      <a:pPr algn="ctr" fontAlgn="ctr"/>
                      <a:r>
                        <a:rPr lang="en-US" sz="1600" u="none" strike="noStrike" dirty="0">
                          <a:effectLst/>
                        </a:rPr>
                        <a:t>2020</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2019</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gridSpan="12">
                  <a:txBody>
                    <a:bodyPr/>
                    <a:lstStyle/>
                    <a:p>
                      <a:pPr algn="ctr" fontAlgn="ctr"/>
                      <a:r>
                        <a:rPr lang="en-US" sz="1600" u="none" strike="noStrike" dirty="0">
                          <a:effectLst/>
                        </a:rPr>
                        <a:t>2018</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0004"/>
                  </a:ext>
                </a:extLst>
              </a:tr>
              <a:tr h="209550">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44" name="Freeform 43">
            <a:extLst>
              <a:ext uri="{FF2B5EF4-FFF2-40B4-BE49-F238E27FC236}">
                <a16:creationId xmlns:a16="http://schemas.microsoft.com/office/drawing/2014/main" id="{7E837F54-940F-CF4F-A80F-5DE490347F05}"/>
              </a:ext>
            </a:extLst>
          </p:cNvPr>
          <p:cNvSpPr/>
          <p:nvPr/>
        </p:nvSpPr>
        <p:spPr>
          <a:xfrm>
            <a:off x="6686432" y="3517023"/>
            <a:ext cx="5124893" cy="138223"/>
          </a:xfrm>
          <a:custGeom>
            <a:avLst/>
            <a:gdLst>
              <a:gd name="connsiteX0" fmla="*/ 0 w 5124893"/>
              <a:gd name="connsiteY0" fmla="*/ 106325 h 138223"/>
              <a:gd name="connsiteX1" fmla="*/ 26581 w 5124893"/>
              <a:gd name="connsiteY1" fmla="*/ 111642 h 138223"/>
              <a:gd name="connsiteX2" fmla="*/ 217967 w 5124893"/>
              <a:gd name="connsiteY2" fmla="*/ 101009 h 138223"/>
              <a:gd name="connsiteX3" fmla="*/ 233916 w 5124893"/>
              <a:gd name="connsiteY3" fmla="*/ 95693 h 138223"/>
              <a:gd name="connsiteX4" fmla="*/ 281762 w 5124893"/>
              <a:gd name="connsiteY4" fmla="*/ 79744 h 138223"/>
              <a:gd name="connsiteX5" fmla="*/ 303027 w 5124893"/>
              <a:gd name="connsiteY5" fmla="*/ 74428 h 138223"/>
              <a:gd name="connsiteX6" fmla="*/ 398720 w 5124893"/>
              <a:gd name="connsiteY6" fmla="*/ 63795 h 138223"/>
              <a:gd name="connsiteX7" fmla="*/ 574158 w 5124893"/>
              <a:gd name="connsiteY7" fmla="*/ 69111 h 138223"/>
              <a:gd name="connsiteX8" fmla="*/ 606055 w 5124893"/>
              <a:gd name="connsiteY8" fmla="*/ 79744 h 138223"/>
              <a:gd name="connsiteX9" fmla="*/ 643269 w 5124893"/>
              <a:gd name="connsiteY9" fmla="*/ 101009 h 138223"/>
              <a:gd name="connsiteX10" fmla="*/ 675167 w 5124893"/>
              <a:gd name="connsiteY10" fmla="*/ 111642 h 138223"/>
              <a:gd name="connsiteX11" fmla="*/ 909083 w 5124893"/>
              <a:gd name="connsiteY11" fmla="*/ 106325 h 138223"/>
              <a:gd name="connsiteX12" fmla="*/ 940981 w 5124893"/>
              <a:gd name="connsiteY12" fmla="*/ 90377 h 138223"/>
              <a:gd name="connsiteX13" fmla="*/ 956930 w 5124893"/>
              <a:gd name="connsiteY13" fmla="*/ 85060 h 138223"/>
              <a:gd name="connsiteX14" fmla="*/ 983511 w 5124893"/>
              <a:gd name="connsiteY14" fmla="*/ 74428 h 138223"/>
              <a:gd name="connsiteX15" fmla="*/ 1036674 w 5124893"/>
              <a:gd name="connsiteY15" fmla="*/ 63795 h 138223"/>
              <a:gd name="connsiteX16" fmla="*/ 1068572 w 5124893"/>
              <a:gd name="connsiteY16" fmla="*/ 53163 h 138223"/>
              <a:gd name="connsiteX17" fmla="*/ 1089837 w 5124893"/>
              <a:gd name="connsiteY17" fmla="*/ 47846 h 138223"/>
              <a:gd name="connsiteX18" fmla="*/ 1105786 w 5124893"/>
              <a:gd name="connsiteY18" fmla="*/ 42530 h 138223"/>
              <a:gd name="connsiteX19" fmla="*/ 1164265 w 5124893"/>
              <a:gd name="connsiteY19" fmla="*/ 37214 h 138223"/>
              <a:gd name="connsiteX20" fmla="*/ 1185530 w 5124893"/>
              <a:gd name="connsiteY20" fmla="*/ 31897 h 138223"/>
              <a:gd name="connsiteX21" fmla="*/ 1345018 w 5124893"/>
              <a:gd name="connsiteY21" fmla="*/ 42530 h 138223"/>
              <a:gd name="connsiteX22" fmla="*/ 1366283 w 5124893"/>
              <a:gd name="connsiteY22" fmla="*/ 53163 h 138223"/>
              <a:gd name="connsiteX23" fmla="*/ 1382232 w 5124893"/>
              <a:gd name="connsiteY23" fmla="*/ 58479 h 138223"/>
              <a:gd name="connsiteX24" fmla="*/ 1414130 w 5124893"/>
              <a:gd name="connsiteY24" fmla="*/ 85060 h 138223"/>
              <a:gd name="connsiteX25" fmla="*/ 1430079 w 5124893"/>
              <a:gd name="connsiteY25" fmla="*/ 90377 h 138223"/>
              <a:gd name="connsiteX26" fmla="*/ 1451344 w 5124893"/>
              <a:gd name="connsiteY26" fmla="*/ 106325 h 138223"/>
              <a:gd name="connsiteX27" fmla="*/ 1467293 w 5124893"/>
              <a:gd name="connsiteY27" fmla="*/ 111642 h 138223"/>
              <a:gd name="connsiteX28" fmla="*/ 1509823 w 5124893"/>
              <a:gd name="connsiteY28" fmla="*/ 127590 h 138223"/>
              <a:gd name="connsiteX29" fmla="*/ 1685260 w 5124893"/>
              <a:gd name="connsiteY29" fmla="*/ 122274 h 138223"/>
              <a:gd name="connsiteX30" fmla="*/ 1706525 w 5124893"/>
              <a:gd name="connsiteY30" fmla="*/ 116958 h 138223"/>
              <a:gd name="connsiteX31" fmla="*/ 1759688 w 5124893"/>
              <a:gd name="connsiteY31" fmla="*/ 106325 h 138223"/>
              <a:gd name="connsiteX32" fmla="*/ 1780953 w 5124893"/>
              <a:gd name="connsiteY32" fmla="*/ 101009 h 138223"/>
              <a:gd name="connsiteX33" fmla="*/ 1812851 w 5124893"/>
              <a:gd name="connsiteY33" fmla="*/ 95693 h 138223"/>
              <a:gd name="connsiteX34" fmla="*/ 1828800 w 5124893"/>
              <a:gd name="connsiteY34" fmla="*/ 90377 h 138223"/>
              <a:gd name="connsiteX35" fmla="*/ 1860697 w 5124893"/>
              <a:gd name="connsiteY35" fmla="*/ 85060 h 138223"/>
              <a:gd name="connsiteX36" fmla="*/ 1897911 w 5124893"/>
              <a:gd name="connsiteY36" fmla="*/ 69111 h 138223"/>
              <a:gd name="connsiteX37" fmla="*/ 1924493 w 5124893"/>
              <a:gd name="connsiteY37" fmla="*/ 63795 h 138223"/>
              <a:gd name="connsiteX38" fmla="*/ 1940441 w 5124893"/>
              <a:gd name="connsiteY38" fmla="*/ 58479 h 138223"/>
              <a:gd name="connsiteX39" fmla="*/ 1967023 w 5124893"/>
              <a:gd name="connsiteY39" fmla="*/ 53163 h 138223"/>
              <a:gd name="connsiteX40" fmla="*/ 1982972 w 5124893"/>
              <a:gd name="connsiteY40" fmla="*/ 47846 h 138223"/>
              <a:gd name="connsiteX41" fmla="*/ 2014869 w 5124893"/>
              <a:gd name="connsiteY41" fmla="*/ 42530 h 138223"/>
              <a:gd name="connsiteX42" fmla="*/ 2073348 w 5124893"/>
              <a:gd name="connsiteY42" fmla="*/ 31897 h 138223"/>
              <a:gd name="connsiteX43" fmla="*/ 2137144 w 5124893"/>
              <a:gd name="connsiteY43" fmla="*/ 21265 h 138223"/>
              <a:gd name="connsiteX44" fmla="*/ 2153093 w 5124893"/>
              <a:gd name="connsiteY44" fmla="*/ 15949 h 138223"/>
              <a:gd name="connsiteX45" fmla="*/ 2301948 w 5124893"/>
              <a:gd name="connsiteY45" fmla="*/ 21265 h 138223"/>
              <a:gd name="connsiteX46" fmla="*/ 2349795 w 5124893"/>
              <a:gd name="connsiteY46" fmla="*/ 37214 h 138223"/>
              <a:gd name="connsiteX47" fmla="*/ 2424223 w 5124893"/>
              <a:gd name="connsiteY47" fmla="*/ 63795 h 138223"/>
              <a:gd name="connsiteX48" fmla="*/ 2472069 w 5124893"/>
              <a:gd name="connsiteY48" fmla="*/ 90377 h 138223"/>
              <a:gd name="connsiteX49" fmla="*/ 2493334 w 5124893"/>
              <a:gd name="connsiteY49" fmla="*/ 101009 h 138223"/>
              <a:gd name="connsiteX50" fmla="*/ 2535865 w 5124893"/>
              <a:gd name="connsiteY50" fmla="*/ 111642 h 138223"/>
              <a:gd name="connsiteX51" fmla="*/ 2557130 w 5124893"/>
              <a:gd name="connsiteY51" fmla="*/ 116958 h 138223"/>
              <a:gd name="connsiteX52" fmla="*/ 2589027 w 5124893"/>
              <a:gd name="connsiteY52" fmla="*/ 127590 h 138223"/>
              <a:gd name="connsiteX53" fmla="*/ 2631558 w 5124893"/>
              <a:gd name="connsiteY53" fmla="*/ 132907 h 138223"/>
              <a:gd name="connsiteX54" fmla="*/ 2663455 w 5124893"/>
              <a:gd name="connsiteY54" fmla="*/ 138223 h 138223"/>
              <a:gd name="connsiteX55" fmla="*/ 2833576 w 5124893"/>
              <a:gd name="connsiteY55" fmla="*/ 132907 h 138223"/>
              <a:gd name="connsiteX56" fmla="*/ 2876107 w 5124893"/>
              <a:gd name="connsiteY56" fmla="*/ 116958 h 138223"/>
              <a:gd name="connsiteX57" fmla="*/ 2897372 w 5124893"/>
              <a:gd name="connsiteY57" fmla="*/ 111642 h 138223"/>
              <a:gd name="connsiteX58" fmla="*/ 2913320 w 5124893"/>
              <a:gd name="connsiteY58" fmla="*/ 90377 h 138223"/>
              <a:gd name="connsiteX59" fmla="*/ 2950534 w 5124893"/>
              <a:gd name="connsiteY59" fmla="*/ 69111 h 138223"/>
              <a:gd name="connsiteX60" fmla="*/ 2961167 w 5124893"/>
              <a:gd name="connsiteY60" fmla="*/ 53163 h 138223"/>
              <a:gd name="connsiteX61" fmla="*/ 2982432 w 5124893"/>
              <a:gd name="connsiteY61" fmla="*/ 47846 h 138223"/>
              <a:gd name="connsiteX62" fmla="*/ 3003697 w 5124893"/>
              <a:gd name="connsiteY62" fmla="*/ 37214 h 138223"/>
              <a:gd name="connsiteX63" fmla="*/ 3051544 w 5124893"/>
              <a:gd name="connsiteY63" fmla="*/ 10632 h 138223"/>
              <a:gd name="connsiteX64" fmla="*/ 3094074 w 5124893"/>
              <a:gd name="connsiteY64" fmla="*/ 0 h 138223"/>
              <a:gd name="connsiteX65" fmla="*/ 3285460 w 5124893"/>
              <a:gd name="connsiteY65" fmla="*/ 15949 h 138223"/>
              <a:gd name="connsiteX66" fmla="*/ 3327990 w 5124893"/>
              <a:gd name="connsiteY66" fmla="*/ 31897 h 138223"/>
              <a:gd name="connsiteX67" fmla="*/ 3349255 w 5124893"/>
              <a:gd name="connsiteY67" fmla="*/ 37214 h 138223"/>
              <a:gd name="connsiteX68" fmla="*/ 3365204 w 5124893"/>
              <a:gd name="connsiteY68" fmla="*/ 42530 h 138223"/>
              <a:gd name="connsiteX69" fmla="*/ 3381153 w 5124893"/>
              <a:gd name="connsiteY69" fmla="*/ 53163 h 138223"/>
              <a:gd name="connsiteX70" fmla="*/ 3439632 w 5124893"/>
              <a:gd name="connsiteY70" fmla="*/ 69111 h 138223"/>
              <a:gd name="connsiteX71" fmla="*/ 3466213 w 5124893"/>
              <a:gd name="connsiteY71" fmla="*/ 79744 h 138223"/>
              <a:gd name="connsiteX72" fmla="*/ 3482162 w 5124893"/>
              <a:gd name="connsiteY72" fmla="*/ 85060 h 138223"/>
              <a:gd name="connsiteX73" fmla="*/ 3561907 w 5124893"/>
              <a:gd name="connsiteY73" fmla="*/ 90377 h 138223"/>
              <a:gd name="connsiteX74" fmla="*/ 3726711 w 5124893"/>
              <a:gd name="connsiteY74" fmla="*/ 90377 h 138223"/>
              <a:gd name="connsiteX75" fmla="*/ 3769241 w 5124893"/>
              <a:gd name="connsiteY75" fmla="*/ 85060 h 138223"/>
              <a:gd name="connsiteX76" fmla="*/ 3790507 w 5124893"/>
              <a:gd name="connsiteY76" fmla="*/ 79744 h 138223"/>
              <a:gd name="connsiteX77" fmla="*/ 3838353 w 5124893"/>
              <a:gd name="connsiteY77" fmla="*/ 74428 h 138223"/>
              <a:gd name="connsiteX78" fmla="*/ 3859618 w 5124893"/>
              <a:gd name="connsiteY78" fmla="*/ 69111 h 138223"/>
              <a:gd name="connsiteX79" fmla="*/ 3934046 w 5124893"/>
              <a:gd name="connsiteY79" fmla="*/ 58479 h 138223"/>
              <a:gd name="connsiteX80" fmla="*/ 3949995 w 5124893"/>
              <a:gd name="connsiteY80" fmla="*/ 53163 h 138223"/>
              <a:gd name="connsiteX81" fmla="*/ 3997841 w 5124893"/>
              <a:gd name="connsiteY81" fmla="*/ 42530 h 138223"/>
              <a:gd name="connsiteX82" fmla="*/ 4013790 w 5124893"/>
              <a:gd name="connsiteY82" fmla="*/ 37214 h 138223"/>
              <a:gd name="connsiteX83" fmla="*/ 4045688 w 5124893"/>
              <a:gd name="connsiteY83" fmla="*/ 31897 h 138223"/>
              <a:gd name="connsiteX84" fmla="*/ 4066953 w 5124893"/>
              <a:gd name="connsiteY84" fmla="*/ 26581 h 138223"/>
              <a:gd name="connsiteX85" fmla="*/ 4152013 w 5124893"/>
              <a:gd name="connsiteY85" fmla="*/ 15949 h 138223"/>
              <a:gd name="connsiteX86" fmla="*/ 4173279 w 5124893"/>
              <a:gd name="connsiteY86" fmla="*/ 10632 h 138223"/>
              <a:gd name="connsiteX87" fmla="*/ 4369981 w 5124893"/>
              <a:gd name="connsiteY87" fmla="*/ 10632 h 138223"/>
              <a:gd name="connsiteX88" fmla="*/ 4396562 w 5124893"/>
              <a:gd name="connsiteY88" fmla="*/ 15949 h 138223"/>
              <a:gd name="connsiteX89" fmla="*/ 4470990 w 5124893"/>
              <a:gd name="connsiteY89" fmla="*/ 31897 h 138223"/>
              <a:gd name="connsiteX90" fmla="*/ 4486939 w 5124893"/>
              <a:gd name="connsiteY90" fmla="*/ 37214 h 138223"/>
              <a:gd name="connsiteX91" fmla="*/ 4508204 w 5124893"/>
              <a:gd name="connsiteY91" fmla="*/ 47846 h 138223"/>
              <a:gd name="connsiteX92" fmla="*/ 4524153 w 5124893"/>
              <a:gd name="connsiteY92" fmla="*/ 53163 h 138223"/>
              <a:gd name="connsiteX93" fmla="*/ 4556051 w 5124893"/>
              <a:gd name="connsiteY93" fmla="*/ 69111 h 138223"/>
              <a:gd name="connsiteX94" fmla="*/ 4587948 w 5124893"/>
              <a:gd name="connsiteY94" fmla="*/ 95693 h 138223"/>
              <a:gd name="connsiteX95" fmla="*/ 4630479 w 5124893"/>
              <a:gd name="connsiteY95" fmla="*/ 106325 h 138223"/>
              <a:gd name="connsiteX96" fmla="*/ 4667693 w 5124893"/>
              <a:gd name="connsiteY96" fmla="*/ 116958 h 138223"/>
              <a:gd name="connsiteX97" fmla="*/ 4853762 w 5124893"/>
              <a:gd name="connsiteY97" fmla="*/ 111642 h 138223"/>
              <a:gd name="connsiteX98" fmla="*/ 4869711 w 5124893"/>
              <a:gd name="connsiteY98" fmla="*/ 106325 h 138223"/>
              <a:gd name="connsiteX99" fmla="*/ 4944139 w 5124893"/>
              <a:gd name="connsiteY99" fmla="*/ 101009 h 138223"/>
              <a:gd name="connsiteX100" fmla="*/ 4997302 w 5124893"/>
              <a:gd name="connsiteY100" fmla="*/ 90377 h 138223"/>
              <a:gd name="connsiteX101" fmla="*/ 5082362 w 5124893"/>
              <a:gd name="connsiteY101" fmla="*/ 74428 h 138223"/>
              <a:gd name="connsiteX102" fmla="*/ 5098311 w 5124893"/>
              <a:gd name="connsiteY102" fmla="*/ 69111 h 138223"/>
              <a:gd name="connsiteX103" fmla="*/ 5124893 w 5124893"/>
              <a:gd name="connsiteY103" fmla="*/ 47846 h 13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124893" h="138223">
                <a:moveTo>
                  <a:pt x="0" y="106325"/>
                </a:moveTo>
                <a:cubicBezTo>
                  <a:pt x="8860" y="108097"/>
                  <a:pt x="17545" y="111642"/>
                  <a:pt x="26581" y="111642"/>
                </a:cubicBezTo>
                <a:cubicBezTo>
                  <a:pt x="110535" y="111642"/>
                  <a:pt x="153699" y="119370"/>
                  <a:pt x="217967" y="101009"/>
                </a:cubicBezTo>
                <a:cubicBezTo>
                  <a:pt x="223355" y="99470"/>
                  <a:pt x="228600" y="97465"/>
                  <a:pt x="233916" y="95693"/>
                </a:cubicBezTo>
                <a:cubicBezTo>
                  <a:pt x="260451" y="78003"/>
                  <a:pt x="240834" y="87929"/>
                  <a:pt x="281762" y="79744"/>
                </a:cubicBezTo>
                <a:cubicBezTo>
                  <a:pt x="288927" y="78311"/>
                  <a:pt x="295820" y="75629"/>
                  <a:pt x="303027" y="74428"/>
                </a:cubicBezTo>
                <a:cubicBezTo>
                  <a:pt x="325617" y="70663"/>
                  <a:pt x="378226" y="65844"/>
                  <a:pt x="398720" y="63795"/>
                </a:cubicBezTo>
                <a:cubicBezTo>
                  <a:pt x="457199" y="65567"/>
                  <a:pt x="515824" y="64624"/>
                  <a:pt x="574158" y="69111"/>
                </a:cubicBezTo>
                <a:cubicBezTo>
                  <a:pt x="585333" y="69971"/>
                  <a:pt x="606055" y="79744"/>
                  <a:pt x="606055" y="79744"/>
                </a:cubicBezTo>
                <a:cubicBezTo>
                  <a:pt x="620443" y="89336"/>
                  <a:pt x="626404" y="94263"/>
                  <a:pt x="643269" y="101009"/>
                </a:cubicBezTo>
                <a:cubicBezTo>
                  <a:pt x="653675" y="105171"/>
                  <a:pt x="675167" y="111642"/>
                  <a:pt x="675167" y="111642"/>
                </a:cubicBezTo>
                <a:cubicBezTo>
                  <a:pt x="753139" y="109870"/>
                  <a:pt x="831339" y="112544"/>
                  <a:pt x="909083" y="106325"/>
                </a:cubicBezTo>
                <a:cubicBezTo>
                  <a:pt x="920933" y="105377"/>
                  <a:pt x="930118" y="95205"/>
                  <a:pt x="940981" y="90377"/>
                </a:cubicBezTo>
                <a:cubicBezTo>
                  <a:pt x="946102" y="88101"/>
                  <a:pt x="951683" y="87028"/>
                  <a:pt x="956930" y="85060"/>
                </a:cubicBezTo>
                <a:cubicBezTo>
                  <a:pt x="965865" y="81709"/>
                  <a:pt x="974304" y="76939"/>
                  <a:pt x="983511" y="74428"/>
                </a:cubicBezTo>
                <a:cubicBezTo>
                  <a:pt x="1088922" y="45679"/>
                  <a:pt x="960008" y="86793"/>
                  <a:pt x="1036674" y="63795"/>
                </a:cubicBezTo>
                <a:cubicBezTo>
                  <a:pt x="1047409" y="60575"/>
                  <a:pt x="1057699" y="55882"/>
                  <a:pt x="1068572" y="53163"/>
                </a:cubicBezTo>
                <a:cubicBezTo>
                  <a:pt x="1075660" y="51391"/>
                  <a:pt x="1082812" y="49853"/>
                  <a:pt x="1089837" y="47846"/>
                </a:cubicBezTo>
                <a:cubicBezTo>
                  <a:pt x="1095225" y="46306"/>
                  <a:pt x="1100238" y="43322"/>
                  <a:pt x="1105786" y="42530"/>
                </a:cubicBezTo>
                <a:cubicBezTo>
                  <a:pt x="1125163" y="39762"/>
                  <a:pt x="1144772" y="38986"/>
                  <a:pt x="1164265" y="37214"/>
                </a:cubicBezTo>
                <a:cubicBezTo>
                  <a:pt x="1171353" y="35442"/>
                  <a:pt x="1178223" y="31897"/>
                  <a:pt x="1185530" y="31897"/>
                </a:cubicBezTo>
                <a:cubicBezTo>
                  <a:pt x="1308662" y="31897"/>
                  <a:pt x="1282570" y="26919"/>
                  <a:pt x="1345018" y="42530"/>
                </a:cubicBezTo>
                <a:cubicBezTo>
                  <a:pt x="1352106" y="46074"/>
                  <a:pt x="1358999" y="50041"/>
                  <a:pt x="1366283" y="53163"/>
                </a:cubicBezTo>
                <a:cubicBezTo>
                  <a:pt x="1371434" y="55370"/>
                  <a:pt x="1377220" y="55973"/>
                  <a:pt x="1382232" y="58479"/>
                </a:cubicBezTo>
                <a:cubicBezTo>
                  <a:pt x="1417014" y="75869"/>
                  <a:pt x="1378864" y="61548"/>
                  <a:pt x="1414130" y="85060"/>
                </a:cubicBezTo>
                <a:cubicBezTo>
                  <a:pt x="1418793" y="88169"/>
                  <a:pt x="1424763" y="88605"/>
                  <a:pt x="1430079" y="90377"/>
                </a:cubicBezTo>
                <a:cubicBezTo>
                  <a:pt x="1437167" y="95693"/>
                  <a:pt x="1443651" y="101929"/>
                  <a:pt x="1451344" y="106325"/>
                </a:cubicBezTo>
                <a:cubicBezTo>
                  <a:pt x="1456210" y="109105"/>
                  <a:pt x="1462142" y="109434"/>
                  <a:pt x="1467293" y="111642"/>
                </a:cubicBezTo>
                <a:cubicBezTo>
                  <a:pt x="1506208" y="128320"/>
                  <a:pt x="1470622" y="117790"/>
                  <a:pt x="1509823" y="127590"/>
                </a:cubicBezTo>
                <a:cubicBezTo>
                  <a:pt x="1568302" y="125818"/>
                  <a:pt x="1626839" y="125432"/>
                  <a:pt x="1685260" y="122274"/>
                </a:cubicBezTo>
                <a:cubicBezTo>
                  <a:pt x="1692556" y="121880"/>
                  <a:pt x="1699381" y="118489"/>
                  <a:pt x="1706525" y="116958"/>
                </a:cubicBezTo>
                <a:cubicBezTo>
                  <a:pt x="1724196" y="113171"/>
                  <a:pt x="1742156" y="110708"/>
                  <a:pt x="1759688" y="106325"/>
                </a:cubicBezTo>
                <a:cubicBezTo>
                  <a:pt x="1766776" y="104553"/>
                  <a:pt x="1773788" y="102442"/>
                  <a:pt x="1780953" y="101009"/>
                </a:cubicBezTo>
                <a:cubicBezTo>
                  <a:pt x="1791523" y="98895"/>
                  <a:pt x="1802328" y="98031"/>
                  <a:pt x="1812851" y="95693"/>
                </a:cubicBezTo>
                <a:cubicBezTo>
                  <a:pt x="1818321" y="94477"/>
                  <a:pt x="1823330" y="91593"/>
                  <a:pt x="1828800" y="90377"/>
                </a:cubicBezTo>
                <a:cubicBezTo>
                  <a:pt x="1839322" y="88039"/>
                  <a:pt x="1850175" y="87398"/>
                  <a:pt x="1860697" y="85060"/>
                </a:cubicBezTo>
                <a:cubicBezTo>
                  <a:pt x="1888579" y="78864"/>
                  <a:pt x="1865390" y="79951"/>
                  <a:pt x="1897911" y="69111"/>
                </a:cubicBezTo>
                <a:cubicBezTo>
                  <a:pt x="1906483" y="66254"/>
                  <a:pt x="1915727" y="65986"/>
                  <a:pt x="1924493" y="63795"/>
                </a:cubicBezTo>
                <a:cubicBezTo>
                  <a:pt x="1929929" y="62436"/>
                  <a:pt x="1935005" y="59838"/>
                  <a:pt x="1940441" y="58479"/>
                </a:cubicBezTo>
                <a:cubicBezTo>
                  <a:pt x="1949207" y="56288"/>
                  <a:pt x="1958257" y="55355"/>
                  <a:pt x="1967023" y="53163"/>
                </a:cubicBezTo>
                <a:cubicBezTo>
                  <a:pt x="1972460" y="51804"/>
                  <a:pt x="1977501" y="49062"/>
                  <a:pt x="1982972" y="47846"/>
                </a:cubicBezTo>
                <a:cubicBezTo>
                  <a:pt x="1993494" y="45508"/>
                  <a:pt x="2004264" y="44458"/>
                  <a:pt x="2014869" y="42530"/>
                </a:cubicBezTo>
                <a:cubicBezTo>
                  <a:pt x="2060464" y="34240"/>
                  <a:pt x="2022466" y="39725"/>
                  <a:pt x="2073348" y="31897"/>
                </a:cubicBezTo>
                <a:cubicBezTo>
                  <a:pt x="2096757" y="28295"/>
                  <a:pt x="2114680" y="26880"/>
                  <a:pt x="2137144" y="21265"/>
                </a:cubicBezTo>
                <a:cubicBezTo>
                  <a:pt x="2142581" y="19906"/>
                  <a:pt x="2147777" y="17721"/>
                  <a:pt x="2153093" y="15949"/>
                </a:cubicBezTo>
                <a:cubicBezTo>
                  <a:pt x="2202711" y="17721"/>
                  <a:pt x="2252490" y="16901"/>
                  <a:pt x="2301948" y="21265"/>
                </a:cubicBezTo>
                <a:cubicBezTo>
                  <a:pt x="2310183" y="21992"/>
                  <a:pt x="2337703" y="34191"/>
                  <a:pt x="2349795" y="37214"/>
                </a:cubicBezTo>
                <a:cubicBezTo>
                  <a:pt x="2375459" y="43630"/>
                  <a:pt x="2401313" y="50049"/>
                  <a:pt x="2424223" y="63795"/>
                </a:cubicBezTo>
                <a:cubicBezTo>
                  <a:pt x="2510553" y="115593"/>
                  <a:pt x="2422171" y="68992"/>
                  <a:pt x="2472069" y="90377"/>
                </a:cubicBezTo>
                <a:cubicBezTo>
                  <a:pt x="2479353" y="93499"/>
                  <a:pt x="2485816" y="98503"/>
                  <a:pt x="2493334" y="101009"/>
                </a:cubicBezTo>
                <a:cubicBezTo>
                  <a:pt x="2507197" y="105630"/>
                  <a:pt x="2521688" y="108098"/>
                  <a:pt x="2535865" y="111642"/>
                </a:cubicBezTo>
                <a:cubicBezTo>
                  <a:pt x="2542953" y="113414"/>
                  <a:pt x="2550198" y="114648"/>
                  <a:pt x="2557130" y="116958"/>
                </a:cubicBezTo>
                <a:cubicBezTo>
                  <a:pt x="2567762" y="120502"/>
                  <a:pt x="2578068" y="125242"/>
                  <a:pt x="2589027" y="127590"/>
                </a:cubicBezTo>
                <a:cubicBezTo>
                  <a:pt x="2602997" y="130584"/>
                  <a:pt x="2617414" y="130886"/>
                  <a:pt x="2631558" y="132907"/>
                </a:cubicBezTo>
                <a:cubicBezTo>
                  <a:pt x="2642229" y="134431"/>
                  <a:pt x="2652823" y="136451"/>
                  <a:pt x="2663455" y="138223"/>
                </a:cubicBezTo>
                <a:cubicBezTo>
                  <a:pt x="2720162" y="136451"/>
                  <a:pt x="2776929" y="136054"/>
                  <a:pt x="2833576" y="132907"/>
                </a:cubicBezTo>
                <a:cubicBezTo>
                  <a:pt x="2854930" y="131721"/>
                  <a:pt x="2856549" y="124292"/>
                  <a:pt x="2876107" y="116958"/>
                </a:cubicBezTo>
                <a:cubicBezTo>
                  <a:pt x="2882948" y="114393"/>
                  <a:pt x="2890284" y="113414"/>
                  <a:pt x="2897372" y="111642"/>
                </a:cubicBezTo>
                <a:cubicBezTo>
                  <a:pt x="2902688" y="104554"/>
                  <a:pt x="2907055" y="96642"/>
                  <a:pt x="2913320" y="90377"/>
                </a:cubicBezTo>
                <a:cubicBezTo>
                  <a:pt x="2920834" y="82863"/>
                  <a:pt x="2942195" y="73281"/>
                  <a:pt x="2950534" y="69111"/>
                </a:cubicBezTo>
                <a:cubicBezTo>
                  <a:pt x="2954078" y="63795"/>
                  <a:pt x="2955851" y="56707"/>
                  <a:pt x="2961167" y="53163"/>
                </a:cubicBezTo>
                <a:cubicBezTo>
                  <a:pt x="2967246" y="49110"/>
                  <a:pt x="2975591" y="50412"/>
                  <a:pt x="2982432" y="47846"/>
                </a:cubicBezTo>
                <a:cubicBezTo>
                  <a:pt x="2989852" y="45063"/>
                  <a:pt x="2996901" y="41291"/>
                  <a:pt x="3003697" y="37214"/>
                </a:cubicBezTo>
                <a:cubicBezTo>
                  <a:pt x="3035844" y="17926"/>
                  <a:pt x="3025408" y="17760"/>
                  <a:pt x="3051544" y="10632"/>
                </a:cubicBezTo>
                <a:cubicBezTo>
                  <a:pt x="3065642" y="6787"/>
                  <a:pt x="3094074" y="0"/>
                  <a:pt x="3094074" y="0"/>
                </a:cubicBezTo>
                <a:cubicBezTo>
                  <a:pt x="3115279" y="1414"/>
                  <a:pt x="3231159" y="3882"/>
                  <a:pt x="3285460" y="15949"/>
                </a:cubicBezTo>
                <a:cubicBezTo>
                  <a:pt x="3296661" y="18438"/>
                  <a:pt x="3319707" y="29136"/>
                  <a:pt x="3327990" y="31897"/>
                </a:cubicBezTo>
                <a:cubicBezTo>
                  <a:pt x="3334922" y="34208"/>
                  <a:pt x="3342230" y="35207"/>
                  <a:pt x="3349255" y="37214"/>
                </a:cubicBezTo>
                <a:cubicBezTo>
                  <a:pt x="3354643" y="38754"/>
                  <a:pt x="3359888" y="40758"/>
                  <a:pt x="3365204" y="42530"/>
                </a:cubicBezTo>
                <a:cubicBezTo>
                  <a:pt x="3370520" y="46074"/>
                  <a:pt x="3375314" y="50568"/>
                  <a:pt x="3381153" y="53163"/>
                </a:cubicBezTo>
                <a:cubicBezTo>
                  <a:pt x="3403225" y="62973"/>
                  <a:pt x="3416893" y="64563"/>
                  <a:pt x="3439632" y="69111"/>
                </a:cubicBezTo>
                <a:cubicBezTo>
                  <a:pt x="3448492" y="72655"/>
                  <a:pt x="3457278" y="76393"/>
                  <a:pt x="3466213" y="79744"/>
                </a:cubicBezTo>
                <a:cubicBezTo>
                  <a:pt x="3471460" y="81712"/>
                  <a:pt x="3476592" y="84441"/>
                  <a:pt x="3482162" y="85060"/>
                </a:cubicBezTo>
                <a:cubicBezTo>
                  <a:pt x="3508640" y="88002"/>
                  <a:pt x="3535325" y="88605"/>
                  <a:pt x="3561907" y="90377"/>
                </a:cubicBezTo>
                <a:cubicBezTo>
                  <a:pt x="3628115" y="106928"/>
                  <a:pt x="3585747" y="98432"/>
                  <a:pt x="3726711" y="90377"/>
                </a:cubicBezTo>
                <a:cubicBezTo>
                  <a:pt x="3740975" y="89562"/>
                  <a:pt x="3755148" y="87409"/>
                  <a:pt x="3769241" y="85060"/>
                </a:cubicBezTo>
                <a:cubicBezTo>
                  <a:pt x="3776448" y="83859"/>
                  <a:pt x="3783285" y="80855"/>
                  <a:pt x="3790507" y="79744"/>
                </a:cubicBezTo>
                <a:cubicBezTo>
                  <a:pt x="3806367" y="77304"/>
                  <a:pt x="3822404" y="76200"/>
                  <a:pt x="3838353" y="74428"/>
                </a:cubicBezTo>
                <a:cubicBezTo>
                  <a:pt x="3845441" y="72656"/>
                  <a:pt x="3852396" y="70222"/>
                  <a:pt x="3859618" y="69111"/>
                </a:cubicBezTo>
                <a:cubicBezTo>
                  <a:pt x="3902631" y="62493"/>
                  <a:pt x="3899508" y="67113"/>
                  <a:pt x="3934046" y="58479"/>
                </a:cubicBezTo>
                <a:cubicBezTo>
                  <a:pt x="3939483" y="57120"/>
                  <a:pt x="3944558" y="54522"/>
                  <a:pt x="3949995" y="53163"/>
                </a:cubicBezTo>
                <a:cubicBezTo>
                  <a:pt x="3993839" y="42201"/>
                  <a:pt x="3959644" y="53443"/>
                  <a:pt x="3997841" y="42530"/>
                </a:cubicBezTo>
                <a:cubicBezTo>
                  <a:pt x="4003229" y="40991"/>
                  <a:pt x="4008320" y="38430"/>
                  <a:pt x="4013790" y="37214"/>
                </a:cubicBezTo>
                <a:cubicBezTo>
                  <a:pt x="4024313" y="34876"/>
                  <a:pt x="4035118" y="34011"/>
                  <a:pt x="4045688" y="31897"/>
                </a:cubicBezTo>
                <a:cubicBezTo>
                  <a:pt x="4052853" y="30464"/>
                  <a:pt x="4059764" y="27888"/>
                  <a:pt x="4066953" y="26581"/>
                </a:cubicBezTo>
                <a:cubicBezTo>
                  <a:pt x="4090793" y="22247"/>
                  <a:pt x="4129183" y="18486"/>
                  <a:pt x="4152013" y="15949"/>
                </a:cubicBezTo>
                <a:cubicBezTo>
                  <a:pt x="4159102" y="14177"/>
                  <a:pt x="4166029" y="11538"/>
                  <a:pt x="4173279" y="10632"/>
                </a:cubicBezTo>
                <a:cubicBezTo>
                  <a:pt x="4253986" y="543"/>
                  <a:pt x="4272420" y="6730"/>
                  <a:pt x="4369981" y="10632"/>
                </a:cubicBezTo>
                <a:lnTo>
                  <a:pt x="4396562" y="15949"/>
                </a:lnTo>
                <a:cubicBezTo>
                  <a:pt x="4426003" y="21302"/>
                  <a:pt x="4440873" y="21857"/>
                  <a:pt x="4470990" y="31897"/>
                </a:cubicBezTo>
                <a:cubicBezTo>
                  <a:pt x="4476306" y="33669"/>
                  <a:pt x="4481788" y="35006"/>
                  <a:pt x="4486939" y="37214"/>
                </a:cubicBezTo>
                <a:cubicBezTo>
                  <a:pt x="4494223" y="40336"/>
                  <a:pt x="4500920" y="44724"/>
                  <a:pt x="4508204" y="47846"/>
                </a:cubicBezTo>
                <a:cubicBezTo>
                  <a:pt x="4513355" y="50054"/>
                  <a:pt x="4519141" y="50657"/>
                  <a:pt x="4524153" y="53163"/>
                </a:cubicBezTo>
                <a:cubicBezTo>
                  <a:pt x="4565369" y="73771"/>
                  <a:pt x="4515969" y="55751"/>
                  <a:pt x="4556051" y="69111"/>
                </a:cubicBezTo>
                <a:cubicBezTo>
                  <a:pt x="4564073" y="77133"/>
                  <a:pt x="4576320" y="91465"/>
                  <a:pt x="4587948" y="95693"/>
                </a:cubicBezTo>
                <a:cubicBezTo>
                  <a:pt x="4601681" y="100687"/>
                  <a:pt x="4616616" y="101703"/>
                  <a:pt x="4630479" y="106325"/>
                </a:cubicBezTo>
                <a:cubicBezTo>
                  <a:pt x="4653359" y="113953"/>
                  <a:pt x="4640991" y="110283"/>
                  <a:pt x="4667693" y="116958"/>
                </a:cubicBezTo>
                <a:cubicBezTo>
                  <a:pt x="4729716" y="115186"/>
                  <a:pt x="4791799" y="114903"/>
                  <a:pt x="4853762" y="111642"/>
                </a:cubicBezTo>
                <a:cubicBezTo>
                  <a:pt x="4859358" y="111347"/>
                  <a:pt x="4864145" y="106980"/>
                  <a:pt x="4869711" y="106325"/>
                </a:cubicBezTo>
                <a:cubicBezTo>
                  <a:pt x="4894413" y="103419"/>
                  <a:pt x="4919330" y="102781"/>
                  <a:pt x="4944139" y="101009"/>
                </a:cubicBezTo>
                <a:cubicBezTo>
                  <a:pt x="5011226" y="84238"/>
                  <a:pt x="4906023" y="109937"/>
                  <a:pt x="4997302" y="90377"/>
                </a:cubicBezTo>
                <a:cubicBezTo>
                  <a:pt x="5076253" y="73459"/>
                  <a:pt x="5003275" y="84313"/>
                  <a:pt x="5082362" y="74428"/>
                </a:cubicBezTo>
                <a:cubicBezTo>
                  <a:pt x="5087678" y="72656"/>
                  <a:pt x="5093299" y="71617"/>
                  <a:pt x="5098311" y="69111"/>
                </a:cubicBezTo>
                <a:cubicBezTo>
                  <a:pt x="5111726" y="62404"/>
                  <a:pt x="5115002" y="57737"/>
                  <a:pt x="5124893" y="47846"/>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12" name="Picture 11">
            <a:extLst>
              <a:ext uri="{FF2B5EF4-FFF2-40B4-BE49-F238E27FC236}">
                <a16:creationId xmlns:a16="http://schemas.microsoft.com/office/drawing/2014/main" id="{698B96E2-A703-40A4-ADF1-3EBC48A27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88110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596347" y="672272"/>
            <a:ext cx="11072191"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Calendar string</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6" name="Straight Connector 5"/>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9601AFEE-3391-4E4D-A77D-BD76DA2DD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05" y="1643454"/>
            <a:ext cx="12017094" cy="3623832"/>
          </a:xfrm>
          <a:prstGeom prst="rect">
            <a:avLst/>
          </a:prstGeom>
        </p:spPr>
      </p:pic>
      <p:sp>
        <p:nvSpPr>
          <p:cNvPr id="2" name="Rectangle 1">
            <a:extLst>
              <a:ext uri="{FF2B5EF4-FFF2-40B4-BE49-F238E27FC236}">
                <a16:creationId xmlns:a16="http://schemas.microsoft.com/office/drawing/2014/main" id="{7463119A-7E91-4845-B2C9-95418CC9B799}"/>
              </a:ext>
            </a:extLst>
          </p:cNvPr>
          <p:cNvSpPr/>
          <p:nvPr/>
        </p:nvSpPr>
        <p:spPr bwMode="auto">
          <a:xfrm>
            <a:off x="7933359" y="3109332"/>
            <a:ext cx="4258639" cy="271031"/>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Rectangle 10">
            <a:extLst>
              <a:ext uri="{FF2B5EF4-FFF2-40B4-BE49-F238E27FC236}">
                <a16:creationId xmlns:a16="http://schemas.microsoft.com/office/drawing/2014/main" id="{523E6DFB-E546-2F45-804F-9491BAA542F9}"/>
              </a:ext>
            </a:extLst>
          </p:cNvPr>
          <p:cNvSpPr/>
          <p:nvPr/>
        </p:nvSpPr>
        <p:spPr bwMode="auto">
          <a:xfrm>
            <a:off x="4780882" y="3417255"/>
            <a:ext cx="7411116" cy="292308"/>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0EA1E6FF-51D8-EB4C-A2E0-FB31DF52F878}"/>
              </a:ext>
            </a:extLst>
          </p:cNvPr>
          <p:cNvSpPr/>
          <p:nvPr/>
        </p:nvSpPr>
        <p:spPr bwMode="auto">
          <a:xfrm>
            <a:off x="4632319" y="4035767"/>
            <a:ext cx="7559679" cy="307942"/>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Rectangle 13">
            <a:extLst>
              <a:ext uri="{FF2B5EF4-FFF2-40B4-BE49-F238E27FC236}">
                <a16:creationId xmlns:a16="http://schemas.microsoft.com/office/drawing/2014/main" id="{8BE3191D-3F3B-684A-A9E6-3C250D158AA8}"/>
              </a:ext>
            </a:extLst>
          </p:cNvPr>
          <p:cNvSpPr/>
          <p:nvPr/>
        </p:nvSpPr>
        <p:spPr bwMode="auto">
          <a:xfrm>
            <a:off x="6478606" y="4640519"/>
            <a:ext cx="1241328" cy="307943"/>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ectangle 14">
            <a:extLst>
              <a:ext uri="{FF2B5EF4-FFF2-40B4-BE49-F238E27FC236}">
                <a16:creationId xmlns:a16="http://schemas.microsoft.com/office/drawing/2014/main" id="{F9A4452A-AE10-404F-8502-DDDF583267A5}"/>
              </a:ext>
            </a:extLst>
          </p:cNvPr>
          <p:cNvSpPr/>
          <p:nvPr/>
        </p:nvSpPr>
        <p:spPr bwMode="auto">
          <a:xfrm>
            <a:off x="8412158" y="4630104"/>
            <a:ext cx="1136397" cy="307943"/>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Rectangle 15">
            <a:extLst>
              <a:ext uri="{FF2B5EF4-FFF2-40B4-BE49-F238E27FC236}">
                <a16:creationId xmlns:a16="http://schemas.microsoft.com/office/drawing/2014/main" id="{0216D9E9-54FA-E44A-8929-B5B5CCD19AD3}"/>
              </a:ext>
            </a:extLst>
          </p:cNvPr>
          <p:cNvSpPr/>
          <p:nvPr/>
        </p:nvSpPr>
        <p:spPr bwMode="auto">
          <a:xfrm>
            <a:off x="10240779" y="4651527"/>
            <a:ext cx="1210873" cy="273432"/>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Rectangle 16">
            <a:extLst>
              <a:ext uri="{FF2B5EF4-FFF2-40B4-BE49-F238E27FC236}">
                <a16:creationId xmlns:a16="http://schemas.microsoft.com/office/drawing/2014/main" id="{1E976833-665E-EF40-884E-C65819BFCCFB}"/>
              </a:ext>
            </a:extLst>
          </p:cNvPr>
          <p:cNvSpPr/>
          <p:nvPr/>
        </p:nvSpPr>
        <p:spPr bwMode="auto">
          <a:xfrm>
            <a:off x="11038657" y="4966452"/>
            <a:ext cx="1124752" cy="292304"/>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Rectangle 17">
            <a:extLst>
              <a:ext uri="{FF2B5EF4-FFF2-40B4-BE49-F238E27FC236}">
                <a16:creationId xmlns:a16="http://schemas.microsoft.com/office/drawing/2014/main" id="{5385C2A9-01B9-A84A-B866-647019396CDA}"/>
              </a:ext>
            </a:extLst>
          </p:cNvPr>
          <p:cNvSpPr/>
          <p:nvPr/>
        </p:nvSpPr>
        <p:spPr bwMode="auto">
          <a:xfrm>
            <a:off x="4841823" y="3741481"/>
            <a:ext cx="404735" cy="292308"/>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Rectangle 18">
            <a:extLst>
              <a:ext uri="{FF2B5EF4-FFF2-40B4-BE49-F238E27FC236}">
                <a16:creationId xmlns:a16="http://schemas.microsoft.com/office/drawing/2014/main" id="{A07C6DBE-2D4F-A149-9440-BB4C862FE43B}"/>
              </a:ext>
            </a:extLst>
          </p:cNvPr>
          <p:cNvSpPr/>
          <p:nvPr/>
        </p:nvSpPr>
        <p:spPr bwMode="auto">
          <a:xfrm>
            <a:off x="4841823" y="4952969"/>
            <a:ext cx="1888761" cy="292304"/>
          </a:xfrm>
          <a:prstGeom prst="rect">
            <a:avLst/>
          </a:prstGeom>
          <a:noFill/>
          <a:ln w="63500" cap="flat">
            <a:solidFill>
              <a:srgbClr val="7030A0"/>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Rectangle 19">
            <a:extLst>
              <a:ext uri="{FF2B5EF4-FFF2-40B4-BE49-F238E27FC236}">
                <a16:creationId xmlns:a16="http://schemas.microsoft.com/office/drawing/2014/main" id="{43F8A00E-2F3A-6D44-967A-0C3F6066A252}"/>
              </a:ext>
            </a:extLst>
          </p:cNvPr>
          <p:cNvSpPr/>
          <p:nvPr/>
        </p:nvSpPr>
        <p:spPr bwMode="auto">
          <a:xfrm>
            <a:off x="5831173" y="3098431"/>
            <a:ext cx="1888761" cy="292304"/>
          </a:xfrm>
          <a:prstGeom prst="rect">
            <a:avLst/>
          </a:prstGeom>
          <a:noFill/>
          <a:ln w="63500" cap="flat">
            <a:solidFill>
              <a:srgbClr val="7030A0"/>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a:extLst>
              <a:ext uri="{FF2B5EF4-FFF2-40B4-BE49-F238E27FC236}">
                <a16:creationId xmlns:a16="http://schemas.microsoft.com/office/drawing/2014/main" id="{4885D315-CC9A-964C-9920-F399B331B132}"/>
              </a:ext>
            </a:extLst>
          </p:cNvPr>
          <p:cNvSpPr/>
          <p:nvPr/>
        </p:nvSpPr>
        <p:spPr bwMode="auto">
          <a:xfrm>
            <a:off x="4632319" y="3070859"/>
            <a:ext cx="1198853" cy="314478"/>
          </a:xfrm>
          <a:prstGeom prst="rect">
            <a:avLst/>
          </a:prstGeom>
          <a:noFill/>
          <a:ln w="63500" cap="flat">
            <a:solidFill>
              <a:srgbClr val="CD2959"/>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Rectangle 21">
            <a:extLst>
              <a:ext uri="{FF2B5EF4-FFF2-40B4-BE49-F238E27FC236}">
                <a16:creationId xmlns:a16="http://schemas.microsoft.com/office/drawing/2014/main" id="{C1B94AC8-0B5B-4149-A285-3787D40CD33A}"/>
              </a:ext>
            </a:extLst>
          </p:cNvPr>
          <p:cNvSpPr/>
          <p:nvPr/>
        </p:nvSpPr>
        <p:spPr bwMode="auto">
          <a:xfrm>
            <a:off x="6775553" y="4979170"/>
            <a:ext cx="4263104" cy="288115"/>
          </a:xfrm>
          <a:prstGeom prst="rect">
            <a:avLst/>
          </a:prstGeom>
          <a:noFill/>
          <a:ln w="63500" cap="flat">
            <a:solidFill>
              <a:srgbClr val="00B0F0"/>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Rectangle 22">
            <a:extLst>
              <a:ext uri="{FF2B5EF4-FFF2-40B4-BE49-F238E27FC236}">
                <a16:creationId xmlns:a16="http://schemas.microsoft.com/office/drawing/2014/main" id="{FF99EC96-D8B4-ED4B-BC09-3CAFC966F0FF}"/>
              </a:ext>
            </a:extLst>
          </p:cNvPr>
          <p:cNvSpPr/>
          <p:nvPr/>
        </p:nvSpPr>
        <p:spPr bwMode="auto">
          <a:xfrm>
            <a:off x="7711896" y="3101644"/>
            <a:ext cx="221462" cy="253836"/>
          </a:xfrm>
          <a:prstGeom prst="rect">
            <a:avLst/>
          </a:prstGeom>
          <a:noFill/>
          <a:ln w="63500" cap="flat">
            <a:solidFill>
              <a:srgbClr val="00B0F0"/>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24" name="Picture 23">
            <a:extLst>
              <a:ext uri="{FF2B5EF4-FFF2-40B4-BE49-F238E27FC236}">
                <a16:creationId xmlns:a16="http://schemas.microsoft.com/office/drawing/2014/main" id="{0E4CC9AF-7F49-44B6-B688-987A142ED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38916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1446550"/>
          </a:xfrm>
          <a:prstGeom prst="rect">
            <a:avLst/>
          </a:prstGeom>
          <a:noFill/>
          <a:effectLst/>
        </p:spPr>
        <p:txBody>
          <a:bodyPr wrap="square" rtlCol="0">
            <a:spAutoFit/>
          </a:bodyPr>
          <a:lstStyle/>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What can be done with calendar data?</a:t>
            </a:r>
            <a:endParaRPr lang="fr-CA" sz="4400" dirty="0">
              <a:solidFill>
                <a:srgbClr val="00667D"/>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245327"/>
            <a:ext cx="6623824" cy="6007398"/>
          </a:xfrm>
        </p:spPr>
      </p:pic>
      <p:pic>
        <p:nvPicPr>
          <p:cNvPr id="7" name="Picture 6">
            <a:extLst>
              <a:ext uri="{FF2B5EF4-FFF2-40B4-BE49-F238E27FC236}">
                <a16:creationId xmlns:a16="http://schemas.microsoft.com/office/drawing/2014/main" id="{FB61AD6E-B13A-4230-8C01-3144A4FCB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26746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able&#10;&#10;Description automatically generated">
            <a:extLst>
              <a:ext uri="{FF2B5EF4-FFF2-40B4-BE49-F238E27FC236}">
                <a16:creationId xmlns:a16="http://schemas.microsoft.com/office/drawing/2014/main" id="{085D268A-8813-4244-B170-A57D78654B17}"/>
              </a:ext>
            </a:extLst>
          </p:cNvPr>
          <p:cNvPicPr>
            <a:picLocks noChangeAspect="1"/>
          </p:cNvPicPr>
          <p:nvPr/>
        </p:nvPicPr>
        <p:blipFill rotWithShape="1">
          <a:blip r:embed="rId3"/>
          <a:srcRect r="3006" b="36065"/>
          <a:stretch/>
        </p:blipFill>
        <p:spPr>
          <a:xfrm>
            <a:off x="74780" y="1583818"/>
            <a:ext cx="12042440" cy="3531786"/>
          </a:xfrm>
          <a:prstGeom prst="rect">
            <a:avLst/>
          </a:prstGeom>
          <a:ln>
            <a:solidFill>
              <a:schemeClr val="tx1"/>
            </a:solidFill>
          </a:ln>
        </p:spPr>
      </p:pic>
      <p:sp>
        <p:nvSpPr>
          <p:cNvPr id="7" name="TextBox 6"/>
          <p:cNvSpPr txBox="1">
            <a:spLocks/>
          </p:cNvSpPr>
          <p:nvPr/>
        </p:nvSpPr>
        <p:spPr>
          <a:xfrm>
            <a:off x="735495" y="612636"/>
            <a:ext cx="10404773"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Discontinuation rates</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bwMode="auto">
          <a:xfrm>
            <a:off x="0"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1" name="Straight Connector 10"/>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7A09428-536B-D349-8307-D01C4A953DD6}"/>
              </a:ext>
            </a:extLst>
          </p:cNvPr>
          <p:cNvSpPr/>
          <p:nvPr/>
        </p:nvSpPr>
        <p:spPr>
          <a:xfrm>
            <a:off x="170139" y="5698246"/>
            <a:ext cx="12191999" cy="261610"/>
          </a:xfrm>
          <a:prstGeom prst="rect">
            <a:avLst/>
          </a:prstGeom>
        </p:spPr>
        <p:txBody>
          <a:bodyPr wrap="square">
            <a:spAutoFit/>
          </a:bodyPr>
          <a:lstStyle/>
          <a:p>
            <a:r>
              <a:rPr lang="en-US" sz="1100" dirty="0"/>
              <a:t>Source:  Statistics Sierra Leone (Stats SL) and ICF. 2020. </a:t>
            </a:r>
            <a:r>
              <a:rPr lang="en-US" sz="1100" i="1" dirty="0"/>
              <a:t>Sierra Leone Demographic and Health Survey 2019. </a:t>
            </a:r>
            <a:r>
              <a:rPr lang="en-US" sz="1100" dirty="0"/>
              <a:t>Freetown, Sierra Leone, and Rockville, Maryland, USA: Stats SL and ICF. </a:t>
            </a:r>
          </a:p>
        </p:txBody>
      </p:sp>
      <p:sp>
        <p:nvSpPr>
          <p:cNvPr id="6" name="Rectangle 5">
            <a:extLst>
              <a:ext uri="{FF2B5EF4-FFF2-40B4-BE49-F238E27FC236}">
                <a16:creationId xmlns:a16="http://schemas.microsoft.com/office/drawing/2014/main" id="{51BF838B-05A2-FC43-9F3D-08B46C3928CD}"/>
              </a:ext>
            </a:extLst>
          </p:cNvPr>
          <p:cNvSpPr/>
          <p:nvPr/>
        </p:nvSpPr>
        <p:spPr bwMode="auto">
          <a:xfrm>
            <a:off x="9352401" y="3565343"/>
            <a:ext cx="649991" cy="228600"/>
          </a:xfrm>
          <a:prstGeom prst="rect">
            <a:avLst/>
          </a:prstGeom>
          <a:noFill/>
          <a:ln w="28575" cap="flat">
            <a:solidFill>
              <a:srgbClr val="7030A0"/>
            </a:solidFill>
            <a:prstDash val="sysDot"/>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Rectangle 18">
            <a:extLst>
              <a:ext uri="{FF2B5EF4-FFF2-40B4-BE49-F238E27FC236}">
                <a16:creationId xmlns:a16="http://schemas.microsoft.com/office/drawing/2014/main" id="{7CA1D181-57B7-6A42-824E-53C4D09166A2}"/>
              </a:ext>
            </a:extLst>
          </p:cNvPr>
          <p:cNvSpPr/>
          <p:nvPr/>
        </p:nvSpPr>
        <p:spPr bwMode="auto">
          <a:xfrm>
            <a:off x="9352402" y="3948310"/>
            <a:ext cx="649991" cy="228600"/>
          </a:xfrm>
          <a:prstGeom prst="rect">
            <a:avLst/>
          </a:prstGeom>
          <a:noFill/>
          <a:ln w="28575" cap="flat">
            <a:solidFill>
              <a:srgbClr val="7030A0"/>
            </a:solidFill>
            <a:prstDash val="sysDot"/>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Rectangle 19">
            <a:extLst>
              <a:ext uri="{FF2B5EF4-FFF2-40B4-BE49-F238E27FC236}">
                <a16:creationId xmlns:a16="http://schemas.microsoft.com/office/drawing/2014/main" id="{33F30861-445B-8247-B9AB-607DE8EB26A6}"/>
              </a:ext>
            </a:extLst>
          </p:cNvPr>
          <p:cNvSpPr/>
          <p:nvPr/>
        </p:nvSpPr>
        <p:spPr bwMode="auto">
          <a:xfrm>
            <a:off x="9352403" y="4378651"/>
            <a:ext cx="649991" cy="331019"/>
          </a:xfrm>
          <a:prstGeom prst="rect">
            <a:avLst/>
          </a:prstGeom>
          <a:noFill/>
          <a:ln w="63500" cap="flat">
            <a:solidFill>
              <a:schemeClr val="accent2"/>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a:extLst>
              <a:ext uri="{FF2B5EF4-FFF2-40B4-BE49-F238E27FC236}">
                <a16:creationId xmlns:a16="http://schemas.microsoft.com/office/drawing/2014/main" id="{D00C52F7-6E2E-7645-897D-ECD10291FEC8}"/>
              </a:ext>
            </a:extLst>
          </p:cNvPr>
          <p:cNvSpPr/>
          <p:nvPr/>
        </p:nvSpPr>
        <p:spPr bwMode="auto">
          <a:xfrm>
            <a:off x="9357729" y="3748124"/>
            <a:ext cx="649991" cy="228600"/>
          </a:xfrm>
          <a:prstGeom prst="rect">
            <a:avLst/>
          </a:prstGeom>
          <a:noFill/>
          <a:ln w="28575" cap="flat">
            <a:solidFill>
              <a:srgbClr val="CD2959"/>
            </a:solidFill>
            <a:prstDash val="sysDot"/>
            <a:miter lim="800000"/>
            <a:headEnd/>
            <a:tailEnd/>
          </a:ln>
        </p:spPr>
        <p:txBody>
          <a:bodyPr vert="horz" wrap="square" lIns="91440" tIns="45720" rIns="91440" bIns="45720" numCol="1" rtlCol="0" anchor="t" anchorCtr="0" compatLnSpc="1">
            <a:prstTxWarp prst="textNoShape">
              <a:avLst/>
            </a:prstTxWarp>
          </a:bodyPr>
          <a:lstStyle/>
          <a:p>
            <a:pPr algn="ctr"/>
            <a:endParaRPr lang="en-US">
              <a:solidFill>
                <a:srgbClr val="CD2959"/>
              </a:solidFill>
            </a:endParaRPr>
          </a:p>
        </p:txBody>
      </p:sp>
      <p:pic>
        <p:nvPicPr>
          <p:cNvPr id="14" name="Picture 13">
            <a:extLst>
              <a:ext uri="{FF2B5EF4-FFF2-40B4-BE49-F238E27FC236}">
                <a16:creationId xmlns:a16="http://schemas.microsoft.com/office/drawing/2014/main" id="{D16F9CD7-19BC-4CD5-8F4E-4D93BD4BA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374890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735495" y="612636"/>
            <a:ext cx="10404773"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panose="020B0502040204020203" pitchFamily="34" charset="0"/>
                <a:cs typeface="Segoe UI" panose="020B0502040204020203" pitchFamily="34" charset="0"/>
              </a:rPr>
              <a:t>Discontinuation rates come from survival curves</a:t>
            </a:r>
            <a:endParaRPr lang="fr-CA" sz="32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bwMode="auto">
          <a:xfrm>
            <a:off x="0"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1" name="Straight Connector 10"/>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7A09428-536B-D349-8307-D01C4A953DD6}"/>
              </a:ext>
            </a:extLst>
          </p:cNvPr>
          <p:cNvSpPr/>
          <p:nvPr/>
        </p:nvSpPr>
        <p:spPr>
          <a:xfrm>
            <a:off x="170139" y="5698246"/>
            <a:ext cx="12191999" cy="261610"/>
          </a:xfrm>
          <a:prstGeom prst="rect">
            <a:avLst/>
          </a:prstGeom>
        </p:spPr>
        <p:txBody>
          <a:bodyPr wrap="square">
            <a:spAutoFit/>
          </a:bodyPr>
          <a:lstStyle/>
          <a:p>
            <a:r>
              <a:rPr lang="en-US" sz="1100" dirty="0"/>
              <a:t>Source: DHS Zambia 2018</a:t>
            </a:r>
          </a:p>
        </p:txBody>
      </p:sp>
      <p:pic>
        <p:nvPicPr>
          <p:cNvPr id="4" name="Picture 3">
            <a:extLst>
              <a:ext uri="{FF2B5EF4-FFF2-40B4-BE49-F238E27FC236}">
                <a16:creationId xmlns:a16="http://schemas.microsoft.com/office/drawing/2014/main" id="{BA6670DD-C877-6E44-B32D-F09C22007CBC}"/>
              </a:ext>
            </a:extLst>
          </p:cNvPr>
          <p:cNvPicPr>
            <a:picLocks noChangeAspect="1"/>
          </p:cNvPicPr>
          <p:nvPr/>
        </p:nvPicPr>
        <p:blipFill>
          <a:blip r:embed="rId3"/>
          <a:stretch>
            <a:fillRect/>
          </a:stretch>
        </p:blipFill>
        <p:spPr>
          <a:xfrm>
            <a:off x="3015090" y="1466809"/>
            <a:ext cx="6161820" cy="4481324"/>
          </a:xfrm>
          <a:prstGeom prst="rect">
            <a:avLst/>
          </a:prstGeom>
        </p:spPr>
      </p:pic>
      <p:cxnSp>
        <p:nvCxnSpPr>
          <p:cNvPr id="6" name="Straight Connector 5">
            <a:extLst>
              <a:ext uri="{FF2B5EF4-FFF2-40B4-BE49-F238E27FC236}">
                <a16:creationId xmlns:a16="http://schemas.microsoft.com/office/drawing/2014/main" id="{FA80493D-6947-2F45-9523-7B6111715C29}"/>
              </a:ext>
            </a:extLst>
          </p:cNvPr>
          <p:cNvCxnSpPr/>
          <p:nvPr/>
        </p:nvCxnSpPr>
        <p:spPr>
          <a:xfrm flipV="1">
            <a:off x="5640946" y="1975150"/>
            <a:ext cx="0" cy="2669439"/>
          </a:xfrm>
          <a:prstGeom prst="line">
            <a:avLst/>
          </a:prstGeom>
          <a:ln w="28575">
            <a:prstDash val="dash"/>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15146DF-1EBD-425A-BDBB-E51703196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46236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81208" y="1720840"/>
            <a:ext cx="5215467" cy="1709507"/>
          </a:xfrm>
          <a:prstGeom prst="rect">
            <a:avLst/>
          </a:prstGeom>
          <a:noFill/>
        </p:spPr>
        <p:txBody>
          <a:bodyPr wrap="square" rtlCol="0">
            <a:spAutoFit/>
          </a:bodyPr>
          <a:lstStyle/>
          <a:p>
            <a:pPr>
              <a:lnSpc>
                <a:spcPct val="150000"/>
              </a:lnSpc>
            </a:pPr>
            <a:r>
              <a:rPr lang="en-US" dirty="0">
                <a:solidFill>
                  <a:schemeClr val="tx1">
                    <a:lumMod val="85000"/>
                    <a:lumOff val="15000"/>
                  </a:schemeClr>
                </a:solidFill>
              </a:rPr>
              <a:t>Source: Bradley, S.E., Polis, C.B., Bankole, A. and Croft, T. (2019), Global Contraceptive Failure Rates: Who Is Most at Risk?. Studies in Family Planning, 50: 3-24. </a:t>
            </a:r>
            <a:r>
              <a:rPr lang="en-US" dirty="0">
                <a:solidFill>
                  <a:schemeClr val="tx1">
                    <a:lumMod val="85000"/>
                    <a:lumOff val="15000"/>
                  </a:schemeClr>
                </a:solidFill>
                <a:hlinkClick r:id="rId3"/>
              </a:rPr>
              <a:t>https://doi.org/10.1111/sifp.12085</a:t>
            </a:r>
            <a:endParaRPr lang="en-US" spc="1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a:spLocks/>
          </p:cNvSpPr>
          <p:nvPr/>
        </p:nvSpPr>
        <p:spPr>
          <a:xfrm>
            <a:off x="735495" y="612636"/>
            <a:ext cx="10404773"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Failure rates</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bwMode="auto">
          <a:xfrm>
            <a:off x="0"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1" name="Straight Connector 10"/>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BBABD4A-00A9-A842-8518-9614013BE582}"/>
              </a:ext>
            </a:extLst>
          </p:cNvPr>
          <p:cNvSpPr/>
          <p:nvPr/>
        </p:nvSpPr>
        <p:spPr>
          <a:xfrm>
            <a:off x="8332576" y="5619399"/>
            <a:ext cx="2709716" cy="307777"/>
          </a:xfrm>
          <a:prstGeom prst="rect">
            <a:avLst/>
          </a:prstGeom>
        </p:spPr>
        <p:txBody>
          <a:bodyPr wrap="none">
            <a:spAutoFit/>
          </a:bodyPr>
          <a:lstStyle/>
          <a:p>
            <a:pPr algn="ctr">
              <a:spcAft>
                <a:spcPts val="600"/>
              </a:spcAft>
            </a:pPr>
            <a:r>
              <a:rPr lang="en-US" sz="1400" dirty="0"/>
              <a:t>https://</a:t>
            </a:r>
            <a:r>
              <a:rPr lang="en-US" sz="1400" dirty="0" err="1"/>
              <a:t>www.prb.org</a:t>
            </a:r>
            <a:r>
              <a:rPr lang="en-US" sz="1400" dirty="0"/>
              <a:t>/use-dynamics/</a:t>
            </a:r>
          </a:p>
        </p:txBody>
      </p:sp>
      <p:pic>
        <p:nvPicPr>
          <p:cNvPr id="18" name="Content Placeholder 4" descr="Chart, bar chart&#10;&#10;Description automatically generated">
            <a:extLst>
              <a:ext uri="{FF2B5EF4-FFF2-40B4-BE49-F238E27FC236}">
                <a16:creationId xmlns:a16="http://schemas.microsoft.com/office/drawing/2014/main" id="{E7831512-3D14-3640-A4FB-52AD42A1515E}"/>
              </a:ext>
            </a:extLst>
          </p:cNvPr>
          <p:cNvPicPr>
            <a:picLocks noChangeAspect="1"/>
          </p:cNvPicPr>
          <p:nvPr/>
        </p:nvPicPr>
        <p:blipFill rotWithShape="1">
          <a:blip r:embed="rId4"/>
          <a:srcRect r="18912"/>
          <a:stretch/>
        </p:blipFill>
        <p:spPr>
          <a:xfrm>
            <a:off x="916248" y="1126646"/>
            <a:ext cx="3341608" cy="4920574"/>
          </a:xfrm>
          <a:prstGeom prst="rect">
            <a:avLst/>
          </a:prstGeom>
        </p:spPr>
      </p:pic>
      <p:pic>
        <p:nvPicPr>
          <p:cNvPr id="14" name="Picture 13">
            <a:extLst>
              <a:ext uri="{FF2B5EF4-FFF2-40B4-BE49-F238E27FC236}">
                <a16:creationId xmlns:a16="http://schemas.microsoft.com/office/drawing/2014/main" id="{81DFE75E-759F-4646-98C2-F5049738B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3153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2123658"/>
          </a:xfrm>
          <a:prstGeom prst="rect">
            <a:avLst/>
          </a:prstGeom>
          <a:noFill/>
          <a:effectLst/>
        </p:spPr>
        <p:txBody>
          <a:bodyPr wrap="square" rtlCol="0">
            <a:spAutoFit/>
          </a:bodyPr>
          <a:lstStyle/>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Preview: </a:t>
            </a:r>
          </a:p>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PMA Longitudinal + calendar data</a:t>
            </a:r>
            <a:endParaRPr lang="fr-CA" sz="4400" dirty="0">
              <a:solidFill>
                <a:srgbClr val="00667D"/>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245327"/>
            <a:ext cx="7252793" cy="5999356"/>
          </a:xfrm>
        </p:spPr>
      </p:pic>
      <p:pic>
        <p:nvPicPr>
          <p:cNvPr id="7" name="Picture 6">
            <a:extLst>
              <a:ext uri="{FF2B5EF4-FFF2-40B4-BE49-F238E27FC236}">
                <a16:creationId xmlns:a16="http://schemas.microsoft.com/office/drawing/2014/main" id="{61BC0D2F-BEFA-49FA-9B47-46F46A5DA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33355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2800767"/>
          </a:xfrm>
          <a:prstGeom prst="rect">
            <a:avLst/>
          </a:prstGeom>
          <a:noFill/>
          <a:effectLst/>
        </p:spPr>
        <p:txBody>
          <a:bodyPr wrap="square" rtlCol="0">
            <a:spAutoFit/>
          </a:bodyPr>
          <a:lstStyle/>
          <a:p>
            <a:pPr algn="ct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Performance Monitoring for Action (PMA) Overview</a:t>
            </a: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1" y="236229"/>
            <a:ext cx="6300438" cy="5957485"/>
          </a:xfrm>
        </p:spPr>
      </p:pic>
      <p:pic>
        <p:nvPicPr>
          <p:cNvPr id="7" name="Picture 6">
            <a:extLst>
              <a:ext uri="{FF2B5EF4-FFF2-40B4-BE49-F238E27FC236}">
                <a16:creationId xmlns:a16="http://schemas.microsoft.com/office/drawing/2014/main" id="{3AFEE353-6985-46D1-B643-91D3AB717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345283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614" y="1720840"/>
            <a:ext cx="5215467" cy="456215"/>
          </a:xfrm>
          <a:prstGeom prst="rect">
            <a:avLst/>
          </a:prstGeom>
          <a:noFill/>
        </p:spPr>
        <p:txBody>
          <a:bodyPr wrap="square" rtlCol="0">
            <a:spAutoFit/>
          </a:bodyPr>
          <a:lstStyle/>
          <a:p>
            <a:pPr>
              <a:lnSpc>
                <a:spcPct val="150000"/>
              </a:lnSpc>
            </a:pPr>
            <a:r>
              <a:rPr lang="en-US" spc="100" dirty="0">
                <a:latin typeface="Segoe UI" panose="020B0502040204020203" pitchFamily="34" charset="0"/>
                <a:ea typeface="Segoe UI" panose="020B0502040204020203" pitchFamily="34" charset="0"/>
                <a:cs typeface="Segoe UI" panose="020B0502040204020203" pitchFamily="34" charset="0"/>
              </a:rPr>
              <a:t>Text Column 1 (Segoe UI, size 16 or larger)</a:t>
            </a:r>
          </a:p>
        </p:txBody>
      </p:sp>
      <p:sp>
        <p:nvSpPr>
          <p:cNvPr id="6" name="TextBox 5"/>
          <p:cNvSpPr txBox="1"/>
          <p:nvPr/>
        </p:nvSpPr>
        <p:spPr>
          <a:xfrm>
            <a:off x="6281208" y="1720840"/>
            <a:ext cx="5215467" cy="456215"/>
          </a:xfrm>
          <a:prstGeom prst="rect">
            <a:avLst/>
          </a:prstGeom>
          <a:noFill/>
        </p:spPr>
        <p:txBody>
          <a:bodyPr wrap="square" rtlCol="0">
            <a:spAutoFit/>
          </a:bodyPr>
          <a:lstStyle/>
          <a:p>
            <a:pPr>
              <a:lnSpc>
                <a:spcPct val="150000"/>
              </a:lnSpc>
            </a:pPr>
            <a:r>
              <a:rPr lang="en-US" spc="100" dirty="0">
                <a:latin typeface="Segoe UI" panose="020B0502040204020203" pitchFamily="34" charset="0"/>
                <a:ea typeface="Segoe UI" panose="020B0502040204020203" pitchFamily="34" charset="0"/>
                <a:cs typeface="Segoe UI" panose="020B0502040204020203" pitchFamily="34" charset="0"/>
              </a:rPr>
              <a:t>Text Column 2 (Segoe UI, size 16 or larger)</a:t>
            </a:r>
          </a:p>
        </p:txBody>
      </p:sp>
      <p:sp>
        <p:nvSpPr>
          <p:cNvPr id="7" name="TextBox 6"/>
          <p:cNvSpPr txBox="1">
            <a:spLocks/>
          </p:cNvSpPr>
          <p:nvPr/>
        </p:nvSpPr>
        <p:spPr>
          <a:xfrm>
            <a:off x="735495" y="612636"/>
            <a:ext cx="10404773"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Time to adoption</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bwMode="auto">
          <a:xfrm>
            <a:off x="0"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1" name="Straight Connector 10"/>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pic>
        <p:nvPicPr>
          <p:cNvPr id="18" name="Picture 17" descr="Chart, line chart&#10;&#10;Description automatically generated">
            <a:extLst>
              <a:ext uri="{FF2B5EF4-FFF2-40B4-BE49-F238E27FC236}">
                <a16:creationId xmlns:a16="http://schemas.microsoft.com/office/drawing/2014/main" id="{51065CA3-B564-BE4C-873D-5B1141630D03}"/>
              </a:ext>
            </a:extLst>
          </p:cNvPr>
          <p:cNvPicPr>
            <a:picLocks noChangeAspect="1"/>
          </p:cNvPicPr>
          <p:nvPr/>
        </p:nvPicPr>
        <p:blipFill>
          <a:blip r:embed="rId3"/>
          <a:stretch>
            <a:fillRect/>
          </a:stretch>
        </p:blipFill>
        <p:spPr>
          <a:xfrm>
            <a:off x="323555" y="1664485"/>
            <a:ext cx="5499100" cy="3987800"/>
          </a:xfrm>
          <a:prstGeom prst="rect">
            <a:avLst/>
          </a:prstGeom>
          <a:ln>
            <a:solidFill>
              <a:srgbClr val="0070C0"/>
            </a:solidFill>
          </a:ln>
        </p:spPr>
      </p:pic>
      <p:pic>
        <p:nvPicPr>
          <p:cNvPr id="19" name="Picture 18" descr="Chart, line chart&#10;&#10;Description automatically generated">
            <a:extLst>
              <a:ext uri="{FF2B5EF4-FFF2-40B4-BE49-F238E27FC236}">
                <a16:creationId xmlns:a16="http://schemas.microsoft.com/office/drawing/2014/main" id="{065CD74D-AE91-F14C-8C24-850BCE65FE62}"/>
              </a:ext>
            </a:extLst>
          </p:cNvPr>
          <p:cNvPicPr>
            <a:picLocks noChangeAspect="1"/>
          </p:cNvPicPr>
          <p:nvPr/>
        </p:nvPicPr>
        <p:blipFill>
          <a:blip r:embed="rId4"/>
          <a:stretch>
            <a:fillRect/>
          </a:stretch>
        </p:blipFill>
        <p:spPr>
          <a:xfrm>
            <a:off x="6394745" y="1664485"/>
            <a:ext cx="5473700" cy="4000500"/>
          </a:xfrm>
          <a:prstGeom prst="rect">
            <a:avLst/>
          </a:prstGeom>
          <a:ln>
            <a:solidFill>
              <a:srgbClr val="0070C0"/>
            </a:solidFill>
          </a:ln>
        </p:spPr>
      </p:pic>
      <p:sp>
        <p:nvSpPr>
          <p:cNvPr id="14" name="Rectangle 13">
            <a:extLst>
              <a:ext uri="{FF2B5EF4-FFF2-40B4-BE49-F238E27FC236}">
                <a16:creationId xmlns:a16="http://schemas.microsoft.com/office/drawing/2014/main" id="{3B881C8E-1BF3-F343-8FC8-C527DDC8D7EA}"/>
              </a:ext>
            </a:extLst>
          </p:cNvPr>
          <p:cNvSpPr/>
          <p:nvPr/>
        </p:nvSpPr>
        <p:spPr>
          <a:xfrm>
            <a:off x="706614" y="5622071"/>
            <a:ext cx="11466650" cy="938719"/>
          </a:xfrm>
          <a:prstGeom prst="rect">
            <a:avLst/>
          </a:prstGeom>
        </p:spPr>
        <p:txBody>
          <a:bodyPr wrap="square">
            <a:spAutoFit/>
          </a:bodyPr>
          <a:lstStyle/>
          <a:p>
            <a:r>
              <a:rPr lang="en-US" sz="1100" dirty="0"/>
              <a:t>Source: Sarnak D, </a:t>
            </a:r>
            <a:r>
              <a:rPr lang="en-US" sz="1100" dirty="0" err="1"/>
              <a:t>Tsui</a:t>
            </a:r>
            <a:r>
              <a:rPr lang="en-US" sz="1100" dirty="0"/>
              <a:t> A, Makumbi F, </a:t>
            </a:r>
            <a:r>
              <a:rPr lang="en-US" sz="1100" dirty="0" err="1"/>
              <a:t>Kibira</a:t>
            </a:r>
            <a:r>
              <a:rPr lang="en-US" sz="1100" dirty="0"/>
              <a:t> SPS, Ahmed S. The predictive utility of unmet need on time to contraceptive adoption: a panel study of non-contracepting Ugandan women. Contracept X. 2020 Mar 18;2:100022. </a:t>
            </a:r>
            <a:r>
              <a:rPr lang="en-US" sz="1100" dirty="0" err="1"/>
              <a:t>doi</a:t>
            </a:r>
            <a:r>
              <a:rPr lang="en-US" sz="1100" dirty="0"/>
              <a:t>: 10.1016/j.conx.2020.100022. PMID: 32550537; PMCID: PMC7286181.</a:t>
            </a:r>
          </a:p>
          <a:p>
            <a:br>
              <a:rPr lang="en-US" sz="1100" dirty="0"/>
            </a:br>
            <a:endParaRPr lang="en-US" sz="1100" dirty="0"/>
          </a:p>
          <a:p>
            <a:r>
              <a:rPr lang="en-US" sz="1100" dirty="0"/>
              <a:t>   </a:t>
            </a:r>
          </a:p>
        </p:txBody>
      </p:sp>
      <p:pic>
        <p:nvPicPr>
          <p:cNvPr id="15" name="Picture 14">
            <a:extLst>
              <a:ext uri="{FF2B5EF4-FFF2-40B4-BE49-F238E27FC236}">
                <a16:creationId xmlns:a16="http://schemas.microsoft.com/office/drawing/2014/main" id="{73943654-7075-40FC-BC9B-E3BE062199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69905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769441"/>
          </a:xfrm>
          <a:prstGeom prst="rect">
            <a:avLst/>
          </a:prstGeom>
          <a:noFill/>
          <a:effectLst/>
        </p:spPr>
        <p:txBody>
          <a:bodyPr wrap="square" rtlCol="0">
            <a:spAutoFit/>
          </a:bodyPr>
          <a:lstStyle/>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Data quality</a:t>
            </a:r>
            <a:endParaRPr lang="fr-CA" sz="4400" dirty="0">
              <a:solidFill>
                <a:srgbClr val="00667D"/>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245328"/>
            <a:ext cx="7252793" cy="6032810"/>
          </a:xfrm>
        </p:spPr>
      </p:pic>
      <p:pic>
        <p:nvPicPr>
          <p:cNvPr id="7" name="Picture 6">
            <a:extLst>
              <a:ext uri="{FF2B5EF4-FFF2-40B4-BE49-F238E27FC236}">
                <a16:creationId xmlns:a16="http://schemas.microsoft.com/office/drawing/2014/main" id="{C9105564-C5DD-440F-A8C0-E7FFC165F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69145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735495" y="612636"/>
            <a:ext cx="10404773"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Aggregate level</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bwMode="auto">
          <a:xfrm>
            <a:off x="0"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1" name="Straight Connector 10"/>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pic>
        <p:nvPicPr>
          <p:cNvPr id="4" name="Picture 3" descr="Diagram&#10;&#10;Description automatically generated">
            <a:extLst>
              <a:ext uri="{FF2B5EF4-FFF2-40B4-BE49-F238E27FC236}">
                <a16:creationId xmlns:a16="http://schemas.microsoft.com/office/drawing/2014/main" id="{E40ABAE7-43A6-624D-A905-1ECC88DC1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99" y="1583081"/>
            <a:ext cx="3364696" cy="43618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Chart, scatter chart&#10;&#10;Description automatically generated">
            <a:extLst>
              <a:ext uri="{FF2B5EF4-FFF2-40B4-BE49-F238E27FC236}">
                <a16:creationId xmlns:a16="http://schemas.microsoft.com/office/drawing/2014/main" id="{583DF3BB-25CA-C048-AA01-B1BC9CC05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47" y="1870926"/>
            <a:ext cx="5670213" cy="3599494"/>
          </a:xfrm>
          <a:prstGeom prst="rect">
            <a:avLst/>
          </a:prstGeom>
        </p:spPr>
      </p:pic>
      <p:pic>
        <p:nvPicPr>
          <p:cNvPr id="14" name="Picture 13">
            <a:extLst>
              <a:ext uri="{FF2B5EF4-FFF2-40B4-BE49-F238E27FC236}">
                <a16:creationId xmlns:a16="http://schemas.microsoft.com/office/drawing/2014/main" id="{64E24711-5DA5-40C5-BDFF-C3749D42D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62887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735495" y="612636"/>
            <a:ext cx="10404773"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Individual level</a:t>
            </a:r>
            <a:endParaRPr lang="fr-CA" sz="4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bwMode="auto">
          <a:xfrm>
            <a:off x="0" y="0"/>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a:p>
        </p:txBody>
      </p:sp>
      <p:cxnSp>
        <p:nvCxnSpPr>
          <p:cNvPr id="11" name="Straight Connector 10"/>
          <p:cNvCxnSpPr/>
          <p:nvPr/>
        </p:nvCxnSpPr>
        <p:spPr>
          <a:xfrm>
            <a:off x="499071" y="6138153"/>
            <a:ext cx="11312254" cy="0"/>
          </a:xfrm>
          <a:prstGeom prst="line">
            <a:avLst/>
          </a:prstGeom>
          <a:ln w="28575">
            <a:solidFill>
              <a:srgbClr val="00667D"/>
            </a:solidFill>
          </a:ln>
        </p:spPr>
        <p:style>
          <a:lnRef idx="1">
            <a:schemeClr val="dk1"/>
          </a:lnRef>
          <a:fillRef idx="0">
            <a:schemeClr val="dk1"/>
          </a:fillRef>
          <a:effectRef idx="0">
            <a:schemeClr val="dk1"/>
          </a:effectRef>
          <a:fontRef idx="minor">
            <a:schemeClr val="tx1"/>
          </a:fontRef>
        </p:style>
      </p:cxnSp>
      <p:pic>
        <p:nvPicPr>
          <p:cNvPr id="21" name="Content Placeholder 4" descr="A picture containing text, indoor&#10;&#10;Description automatically generated">
            <a:extLst>
              <a:ext uri="{FF2B5EF4-FFF2-40B4-BE49-F238E27FC236}">
                <a16:creationId xmlns:a16="http://schemas.microsoft.com/office/drawing/2014/main" id="{E48C27D1-A73B-3440-AB95-50C23A5E7069}"/>
              </a:ext>
            </a:extLst>
          </p:cNvPr>
          <p:cNvPicPr>
            <a:picLocks noChangeAspect="1"/>
          </p:cNvPicPr>
          <p:nvPr/>
        </p:nvPicPr>
        <p:blipFill>
          <a:blip r:embed="rId3"/>
          <a:stretch>
            <a:fillRect/>
          </a:stretch>
        </p:blipFill>
        <p:spPr>
          <a:xfrm>
            <a:off x="6417421" y="1474077"/>
            <a:ext cx="5253832" cy="1615325"/>
          </a:xfrm>
          <a:prstGeom prst="rect">
            <a:avLst/>
          </a:prstGeom>
        </p:spPr>
      </p:pic>
      <p:pic>
        <p:nvPicPr>
          <p:cNvPr id="22" name="Picture 21" descr="Table&#10;&#10;Description automatically generated">
            <a:extLst>
              <a:ext uri="{FF2B5EF4-FFF2-40B4-BE49-F238E27FC236}">
                <a16:creationId xmlns:a16="http://schemas.microsoft.com/office/drawing/2014/main" id="{F3627024-EA9B-C645-9F4A-E62733D4EE1B}"/>
              </a:ext>
            </a:extLst>
          </p:cNvPr>
          <p:cNvPicPr>
            <a:picLocks noChangeAspect="1"/>
          </p:cNvPicPr>
          <p:nvPr/>
        </p:nvPicPr>
        <p:blipFill>
          <a:blip r:embed="rId4"/>
          <a:stretch>
            <a:fillRect/>
          </a:stretch>
        </p:blipFill>
        <p:spPr>
          <a:xfrm>
            <a:off x="5934886" y="3196200"/>
            <a:ext cx="6218903" cy="2431870"/>
          </a:xfrm>
          <a:prstGeom prst="rect">
            <a:avLst/>
          </a:prstGeom>
        </p:spPr>
      </p:pic>
      <p:pic>
        <p:nvPicPr>
          <p:cNvPr id="23" name="Picture 22" descr="A picture containing text, indoor, screenshot&#10;&#10;Description automatically generated">
            <a:extLst>
              <a:ext uri="{FF2B5EF4-FFF2-40B4-BE49-F238E27FC236}">
                <a16:creationId xmlns:a16="http://schemas.microsoft.com/office/drawing/2014/main" id="{6065BA47-4652-2F44-830A-0E47F452EEDB}"/>
              </a:ext>
            </a:extLst>
          </p:cNvPr>
          <p:cNvPicPr>
            <a:picLocks noChangeAspect="1"/>
          </p:cNvPicPr>
          <p:nvPr/>
        </p:nvPicPr>
        <p:blipFill>
          <a:blip r:embed="rId5"/>
          <a:stretch>
            <a:fillRect/>
          </a:stretch>
        </p:blipFill>
        <p:spPr>
          <a:xfrm>
            <a:off x="603080" y="1461451"/>
            <a:ext cx="4286503" cy="1431208"/>
          </a:xfrm>
          <a:prstGeom prst="rect">
            <a:avLst/>
          </a:prstGeom>
        </p:spPr>
      </p:pic>
      <p:pic>
        <p:nvPicPr>
          <p:cNvPr id="24" name="Picture 23" descr="Table&#10;&#10;Description automatically generated">
            <a:extLst>
              <a:ext uri="{FF2B5EF4-FFF2-40B4-BE49-F238E27FC236}">
                <a16:creationId xmlns:a16="http://schemas.microsoft.com/office/drawing/2014/main" id="{934BD481-A591-934F-B769-282F80D7FE3D}"/>
              </a:ext>
            </a:extLst>
          </p:cNvPr>
          <p:cNvPicPr>
            <a:picLocks noChangeAspect="1"/>
          </p:cNvPicPr>
          <p:nvPr/>
        </p:nvPicPr>
        <p:blipFill>
          <a:blip r:embed="rId6"/>
          <a:stretch>
            <a:fillRect/>
          </a:stretch>
        </p:blipFill>
        <p:spPr>
          <a:xfrm>
            <a:off x="1051866" y="3068238"/>
            <a:ext cx="3388929" cy="2993554"/>
          </a:xfrm>
          <a:prstGeom prst="rect">
            <a:avLst/>
          </a:prstGeom>
        </p:spPr>
      </p:pic>
      <p:pic>
        <p:nvPicPr>
          <p:cNvPr id="14" name="Picture 13">
            <a:extLst>
              <a:ext uri="{FF2B5EF4-FFF2-40B4-BE49-F238E27FC236}">
                <a16:creationId xmlns:a16="http://schemas.microsoft.com/office/drawing/2014/main" id="{F324A99D-339C-4780-8E5B-DAC47D213E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45606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1446550"/>
          </a:xfrm>
          <a:prstGeom prst="rect">
            <a:avLst/>
          </a:prstGeom>
          <a:noFill/>
          <a:effectLst/>
        </p:spPr>
        <p:txBody>
          <a:bodyPr wrap="square" rtlCol="0">
            <a:spAutoFit/>
          </a:bodyPr>
          <a:lstStyle/>
          <a:p>
            <a:pPr algn="ctr"/>
            <a:r>
              <a:rPr lang="en-US"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How to re-format the string calendar data</a:t>
            </a: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1" y="236229"/>
            <a:ext cx="6300438" cy="5957485"/>
          </a:xfrm>
        </p:spPr>
      </p:pic>
      <p:pic>
        <p:nvPicPr>
          <p:cNvPr id="7" name="Picture 6">
            <a:extLst>
              <a:ext uri="{FF2B5EF4-FFF2-40B4-BE49-F238E27FC236}">
                <a16:creationId xmlns:a16="http://schemas.microsoft.com/office/drawing/2014/main" id="{3AFEE353-6985-46D1-B643-91D3AB717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329779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08" y="523819"/>
            <a:ext cx="4041423" cy="845644"/>
          </a:xfrm>
        </p:spPr>
        <p:txBody>
          <a:bodyPr/>
          <a:lstStyle/>
          <a:p>
            <a:pPr algn="l"/>
            <a:r>
              <a:rPr lang="en-US" sz="4400" dirty="0">
                <a:solidFill>
                  <a:schemeClr val="tx1"/>
                </a:solidFill>
              </a:rPr>
              <a:t>Today's Goal</a:t>
            </a:r>
          </a:p>
        </p:txBody>
      </p:sp>
      <p:sp>
        <p:nvSpPr>
          <p:cNvPr id="9" name="Content Placeholder 2">
            <a:extLst>
              <a:ext uri="{FF2B5EF4-FFF2-40B4-BE49-F238E27FC236}">
                <a16:creationId xmlns:a16="http://schemas.microsoft.com/office/drawing/2014/main" id="{00DE22EB-5FB1-C44D-8B2A-4B190244E35A}"/>
              </a:ext>
            </a:extLst>
          </p:cNvPr>
          <p:cNvSpPr>
            <a:spLocks noGrp="1"/>
          </p:cNvSpPr>
          <p:nvPr>
            <p:ph idx="1"/>
          </p:nvPr>
        </p:nvSpPr>
        <p:spPr>
          <a:xfrm>
            <a:off x="218320" y="2694499"/>
            <a:ext cx="3800525" cy="2010875"/>
          </a:xfrm>
        </p:spPr>
        <p:txBody>
          <a:bodyPr/>
          <a:lstStyle/>
          <a:p>
            <a:pPr marL="0" indent="0">
              <a:buNone/>
            </a:pPr>
            <a:r>
              <a:rPr lang="en-US" dirty="0"/>
              <a:t>Model "survival" for use of family planning methods </a:t>
            </a:r>
            <a:endParaRPr lang="en-US" sz="3733" dirty="0"/>
          </a:p>
          <a:p>
            <a:endParaRPr lang="en-US" dirty="0"/>
          </a:p>
        </p:txBody>
      </p:sp>
      <p:pic>
        <p:nvPicPr>
          <p:cNvPr id="10" name="Picture 9">
            <a:extLst>
              <a:ext uri="{FF2B5EF4-FFF2-40B4-BE49-F238E27FC236}">
                <a16:creationId xmlns:a16="http://schemas.microsoft.com/office/drawing/2014/main" id="{7859A4F1-C4D4-6E4D-86D1-145F9D7C994F}"/>
              </a:ext>
            </a:extLst>
          </p:cNvPr>
          <p:cNvPicPr>
            <a:picLocks noChangeAspect="1"/>
          </p:cNvPicPr>
          <p:nvPr/>
        </p:nvPicPr>
        <p:blipFill>
          <a:blip r:embed="rId2"/>
          <a:stretch>
            <a:fillRect/>
          </a:stretch>
        </p:blipFill>
        <p:spPr>
          <a:xfrm>
            <a:off x="4312761" y="1084951"/>
            <a:ext cx="7479831" cy="4567683"/>
          </a:xfrm>
          <a:prstGeom prst="rect">
            <a:avLst/>
          </a:prstGeom>
        </p:spPr>
      </p:pic>
      <p:pic>
        <p:nvPicPr>
          <p:cNvPr id="5" name="Picture 4">
            <a:extLst>
              <a:ext uri="{FF2B5EF4-FFF2-40B4-BE49-F238E27FC236}">
                <a16:creationId xmlns:a16="http://schemas.microsoft.com/office/drawing/2014/main" id="{39EFACDF-A9F6-4A4E-A92D-723C4C377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701620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PMA Calendar Data</a:t>
            </a:r>
          </a:p>
        </p:txBody>
      </p:sp>
      <p:sp>
        <p:nvSpPr>
          <p:cNvPr id="3" name="Content Placeholder 2"/>
          <p:cNvSpPr>
            <a:spLocks noGrp="1"/>
          </p:cNvSpPr>
          <p:nvPr>
            <p:ph idx="1"/>
          </p:nvPr>
        </p:nvSpPr>
        <p:spPr/>
        <p:txBody>
          <a:bodyPr/>
          <a:lstStyle/>
          <a:p>
            <a:r>
              <a:rPr lang="en-US" sz="2800" dirty="0"/>
              <a:t>Reads right to left chronologically</a:t>
            </a:r>
          </a:p>
          <a:p>
            <a:r>
              <a:rPr lang="en-US" sz="2800" dirty="0"/>
              <a:t>Comma-delimited</a:t>
            </a:r>
          </a:p>
          <a:p>
            <a:r>
              <a:rPr lang="en-US" sz="2800" dirty="0"/>
              <a:t>Starts January 2017</a:t>
            </a:r>
          </a:p>
          <a:p>
            <a:pPr lvl="1"/>
            <a:r>
              <a:rPr lang="en-US" sz="2400" dirty="0"/>
              <a:t>Nigeria, Kenya</a:t>
            </a:r>
          </a:p>
          <a:p>
            <a:r>
              <a:rPr lang="en-US" sz="2800" dirty="0"/>
              <a:t>Starts January 2018</a:t>
            </a:r>
          </a:p>
          <a:p>
            <a:pPr lvl="1"/>
            <a:r>
              <a:rPr lang="en-US" sz="2400" dirty="0"/>
              <a:t>DRC, Burkina Faso</a:t>
            </a:r>
            <a:endParaRPr lang="en-US" dirty="0"/>
          </a:p>
        </p:txBody>
      </p:sp>
      <p:pic>
        <p:nvPicPr>
          <p:cNvPr id="4" name="Picture 3">
            <a:extLst>
              <a:ext uri="{FF2B5EF4-FFF2-40B4-BE49-F238E27FC236}">
                <a16:creationId xmlns:a16="http://schemas.microsoft.com/office/drawing/2014/main" id="{512EB6E7-171E-4D1A-9E1F-8A1BE3531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966221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PMA Calendar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7677348"/>
              </p:ext>
            </p:extLst>
          </p:nvPr>
        </p:nvGraphicFramePr>
        <p:xfrm>
          <a:off x="100361" y="1600200"/>
          <a:ext cx="11998712" cy="4389120"/>
        </p:xfrm>
        <a:graphic>
          <a:graphicData uri="http://schemas.openxmlformats.org/drawingml/2006/table">
            <a:tbl>
              <a:tblPr firstRow="1" bandRow="1">
                <a:tableStyleId>{5940675A-B579-460E-94D1-54222C63F5DA}</a:tableStyleId>
              </a:tblPr>
              <a:tblGrid>
                <a:gridCol w="2091730">
                  <a:extLst>
                    <a:ext uri="{9D8B030D-6E8A-4147-A177-3AD203B41FA5}">
                      <a16:colId xmlns:a16="http://schemas.microsoft.com/office/drawing/2014/main" val="1294016350"/>
                    </a:ext>
                  </a:extLst>
                </a:gridCol>
                <a:gridCol w="9906982">
                  <a:extLst>
                    <a:ext uri="{9D8B030D-6E8A-4147-A177-3AD203B41FA5}">
                      <a16:colId xmlns:a16="http://schemas.microsoft.com/office/drawing/2014/main" val="1144150128"/>
                    </a:ext>
                  </a:extLst>
                </a:gridCol>
              </a:tblGrid>
              <a:tr h="1097280">
                <a:tc>
                  <a:txBody>
                    <a:bodyPr/>
                    <a:lstStyle/>
                    <a:p>
                      <a:pPr algn="ctr"/>
                      <a:r>
                        <a:rPr lang="en-US" sz="3200" b="1" dirty="0"/>
                        <a:t>Person ID</a:t>
                      </a:r>
                    </a:p>
                  </a:txBody>
                  <a:tcPr marL="121920" marR="121920" marT="60960" marB="60960"/>
                </a:tc>
                <a:tc>
                  <a:txBody>
                    <a:bodyPr/>
                    <a:lstStyle/>
                    <a:p>
                      <a:pPr algn="ctr"/>
                      <a:r>
                        <a:rPr lang="en-US" sz="3200" b="1" dirty="0"/>
                        <a:t>Calendar variable</a:t>
                      </a:r>
                    </a:p>
                  </a:txBody>
                  <a:tcPr marL="121920" marR="121920" marT="60960" marB="60960"/>
                </a:tc>
                <a:extLst>
                  <a:ext uri="{0D108BD9-81ED-4DB2-BD59-A6C34878D82A}">
                    <a16:rowId xmlns:a16="http://schemas.microsoft.com/office/drawing/2014/main" val="653400293"/>
                  </a:ext>
                </a:extLst>
              </a:tr>
              <a:tr h="1097280">
                <a:tc>
                  <a:txBody>
                    <a:bodyPr/>
                    <a:lstStyle/>
                    <a:p>
                      <a:r>
                        <a:rPr lang="en-US" sz="3200" dirty="0"/>
                        <a:t>00000001</a:t>
                      </a:r>
                    </a:p>
                  </a:txBody>
                  <a:tcPr marL="121920" marR="121920" marT="60960" marB="60960"/>
                </a:tc>
                <a:tc>
                  <a:txBody>
                    <a:bodyPr/>
                    <a:lstStyle/>
                    <a:p>
                      <a:pPr algn="r"/>
                      <a:r>
                        <a:rPr lang="en-US" sz="3200" dirty="0"/>
                        <a:t>,,,,,,,,,,,,8,8,8,8,8,8,8,8,8,8,8,8,8,8,8,8,8,8,8,7,7,7,7,7</a:t>
                      </a:r>
                    </a:p>
                  </a:txBody>
                  <a:tcPr marL="121920" marR="121920" marT="60960" marB="60960"/>
                </a:tc>
                <a:extLst>
                  <a:ext uri="{0D108BD9-81ED-4DB2-BD59-A6C34878D82A}">
                    <a16:rowId xmlns:a16="http://schemas.microsoft.com/office/drawing/2014/main" val="132934566"/>
                  </a:ext>
                </a:extLst>
              </a:tr>
              <a:tr h="1097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t>00000002</a:t>
                      </a:r>
                    </a:p>
                  </a:txBody>
                  <a:tcPr marL="121920" marR="121920" marT="60960" marB="60960"/>
                </a:tc>
                <a:tc>
                  <a:txBody>
                    <a:bodyPr/>
                    <a:lstStyle/>
                    <a:p>
                      <a:pPr algn="r"/>
                      <a:r>
                        <a:rPr lang="en-US" sz="3200" dirty="0"/>
                        <a:t>,,,,,,,,,,,3,3,3,3,0,0,0,0,0,0,0,0,0,B,P,P,P,P,P,P,P,P,0,0,0</a:t>
                      </a:r>
                    </a:p>
                  </a:txBody>
                  <a:tcPr marL="121920" marR="121920" marT="60960" marB="60960"/>
                </a:tc>
                <a:extLst>
                  <a:ext uri="{0D108BD9-81ED-4DB2-BD59-A6C34878D82A}">
                    <a16:rowId xmlns:a16="http://schemas.microsoft.com/office/drawing/2014/main" val="2292727822"/>
                  </a:ext>
                </a:extLst>
              </a:tr>
              <a:tr h="10972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t>00000003</a:t>
                      </a:r>
                    </a:p>
                  </a:txBody>
                  <a:tcPr marL="121920" marR="121920" marT="60960" marB="60960"/>
                </a:tc>
                <a:tc>
                  <a:txBody>
                    <a:bodyPr/>
                    <a:lstStyle/>
                    <a:p>
                      <a:pPr algn="r"/>
                      <a:r>
                        <a:rPr lang="en-US" sz="3200" dirty="0"/>
                        <a:t>,,,,,,,,,,,0,0,0,0,0,0,0,0,0,0,0,0,0,0,0,0,0,0,0,0,0,0,0,0,0</a:t>
                      </a:r>
                    </a:p>
                  </a:txBody>
                  <a:tcPr marL="121920" marR="121920" marT="60960" marB="60960"/>
                </a:tc>
                <a:extLst>
                  <a:ext uri="{0D108BD9-81ED-4DB2-BD59-A6C34878D82A}">
                    <a16:rowId xmlns:a16="http://schemas.microsoft.com/office/drawing/2014/main" val="3389276811"/>
                  </a:ext>
                </a:extLst>
              </a:tr>
            </a:tbl>
          </a:graphicData>
        </a:graphic>
      </p:graphicFrame>
      <p:pic>
        <p:nvPicPr>
          <p:cNvPr id="5" name="Picture 4">
            <a:extLst>
              <a:ext uri="{FF2B5EF4-FFF2-40B4-BE49-F238E27FC236}">
                <a16:creationId xmlns:a16="http://schemas.microsoft.com/office/drawing/2014/main" id="{254B4B21-94ED-4CC6-8B06-3A2426C09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802288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Codes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sz="2667" dirty="0"/>
              <a:t>B = Birth</a:t>
            </a:r>
            <a:br>
              <a:rPr lang="en-US" sz="2667" dirty="0"/>
            </a:br>
            <a:r>
              <a:rPr lang="en-US" sz="2667" dirty="0"/>
              <a:t>P = Pregnant</a:t>
            </a:r>
            <a:br>
              <a:rPr lang="en-US" sz="2667" dirty="0"/>
            </a:br>
            <a:r>
              <a:rPr lang="en-US" sz="2667" dirty="0"/>
              <a:t>T = Pregnancy ended</a:t>
            </a:r>
            <a:br>
              <a:rPr lang="en-US" sz="2667" dirty="0"/>
            </a:br>
            <a:r>
              <a:rPr lang="en-US" sz="2667" dirty="0"/>
              <a:t>0 = No family planning method used</a:t>
            </a:r>
            <a:br>
              <a:rPr lang="en-US" sz="2667" dirty="0"/>
            </a:br>
            <a:r>
              <a:rPr lang="en-US" sz="2667" dirty="0"/>
              <a:t>1 = Female Sterilization</a:t>
            </a:r>
            <a:br>
              <a:rPr lang="en-US" sz="2667" dirty="0"/>
            </a:br>
            <a:r>
              <a:rPr lang="en-US" sz="2667" dirty="0"/>
              <a:t>2 = Male Sterilization</a:t>
            </a:r>
            <a:br>
              <a:rPr lang="en-US" sz="2667" dirty="0"/>
            </a:br>
            <a:r>
              <a:rPr lang="en-US" sz="2667" dirty="0"/>
              <a:t>3 = Implant</a:t>
            </a:r>
            <a:br>
              <a:rPr lang="en-US" sz="2667" dirty="0"/>
            </a:br>
            <a:r>
              <a:rPr lang="en-US" sz="2667" dirty="0"/>
              <a:t>4 = IUD</a:t>
            </a:r>
            <a:br>
              <a:rPr lang="en-US" sz="2667" dirty="0"/>
            </a:br>
            <a:r>
              <a:rPr lang="en-US" sz="2667" dirty="0"/>
              <a:t>5 = </a:t>
            </a:r>
            <a:r>
              <a:rPr lang="en-US" sz="2667" dirty="0" err="1"/>
              <a:t>Injectables</a:t>
            </a:r>
            <a:br>
              <a:rPr lang="en-US" sz="2667" dirty="0"/>
            </a:br>
            <a:r>
              <a:rPr lang="en-US" sz="2667" dirty="0"/>
              <a:t>7 = Pill</a:t>
            </a:r>
            <a:br>
              <a:rPr lang="en-US" sz="2667" dirty="0"/>
            </a:br>
            <a:br>
              <a:rPr lang="en-US" dirty="0"/>
            </a:b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sz="2667" dirty="0"/>
              <a:t>8 = Emergency Contraception</a:t>
            </a:r>
          </a:p>
          <a:p>
            <a:pPr marL="0" indent="0">
              <a:buNone/>
            </a:pPr>
            <a:r>
              <a:rPr lang="en-US" sz="2667" dirty="0"/>
              <a:t>9 = Male Condom</a:t>
            </a:r>
            <a:br>
              <a:rPr lang="en-US" sz="2667" dirty="0"/>
            </a:br>
            <a:r>
              <a:rPr lang="en-US" sz="2667" dirty="0"/>
              <a:t>10 = Female Condom</a:t>
            </a:r>
            <a:br>
              <a:rPr lang="en-US" sz="2667" dirty="0"/>
            </a:br>
            <a:r>
              <a:rPr lang="en-US" sz="2667" dirty="0"/>
              <a:t>11 = Diaphragm</a:t>
            </a:r>
            <a:br>
              <a:rPr lang="en-US" sz="2667" dirty="0"/>
            </a:br>
            <a:r>
              <a:rPr lang="en-US" sz="2667" dirty="0"/>
              <a:t>12 = Foam / Jelly</a:t>
            </a:r>
            <a:br>
              <a:rPr lang="en-US" sz="2667" dirty="0"/>
            </a:br>
            <a:r>
              <a:rPr lang="en-US" sz="2667" dirty="0"/>
              <a:t>13 = Standard Days / Cycle beads</a:t>
            </a:r>
            <a:br>
              <a:rPr lang="en-US" sz="2667" dirty="0"/>
            </a:br>
            <a:r>
              <a:rPr lang="en-US" sz="2667" dirty="0"/>
              <a:t>14 = LAM</a:t>
            </a:r>
            <a:br>
              <a:rPr lang="en-US" sz="2667" dirty="0"/>
            </a:br>
            <a:r>
              <a:rPr lang="en-US" sz="2667" dirty="0"/>
              <a:t>30 = Rhythm method</a:t>
            </a:r>
            <a:br>
              <a:rPr lang="en-US" sz="2667" dirty="0"/>
            </a:br>
            <a:r>
              <a:rPr lang="en-US" sz="2667" dirty="0"/>
              <a:t>31 = Withdrawal</a:t>
            </a:r>
            <a:br>
              <a:rPr lang="en-US" sz="2667" dirty="0"/>
            </a:br>
            <a:r>
              <a:rPr lang="en-US" sz="2667" dirty="0"/>
              <a:t>39 = Other traditional methods</a:t>
            </a:r>
          </a:p>
        </p:txBody>
      </p:sp>
      <p:pic>
        <p:nvPicPr>
          <p:cNvPr id="5" name="Picture 4">
            <a:extLst>
              <a:ext uri="{FF2B5EF4-FFF2-40B4-BE49-F238E27FC236}">
                <a16:creationId xmlns:a16="http://schemas.microsoft.com/office/drawing/2014/main" id="{70968183-5DF7-4F4E-85C0-91688B70F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3975268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Parsing the String Data</a:t>
            </a:r>
          </a:p>
        </p:txBody>
      </p:sp>
      <p:graphicFrame>
        <p:nvGraphicFramePr>
          <p:cNvPr id="6" name="Content Placeholder 5"/>
          <p:cNvGraphicFramePr>
            <a:graphicFrameLocks noGrp="1"/>
          </p:cNvGraphicFramePr>
          <p:nvPr>
            <p:ph sz="half" idx="1"/>
            <p:extLst/>
          </p:nvPr>
        </p:nvGraphicFramePr>
        <p:xfrm>
          <a:off x="609600" y="1600200"/>
          <a:ext cx="10972800" cy="4208930"/>
        </p:xfrm>
        <a:graphic>
          <a:graphicData uri="http://schemas.openxmlformats.org/drawingml/2006/table">
            <a:tbl>
              <a:tblPr firstRow="1" bandRow="1">
                <a:tableStyleId>{2D5ABB26-0587-4C30-8999-92F81FD0307C}</a:tableStyleId>
              </a:tblPr>
              <a:tblGrid>
                <a:gridCol w="5056095">
                  <a:extLst>
                    <a:ext uri="{9D8B030D-6E8A-4147-A177-3AD203B41FA5}">
                      <a16:colId xmlns:a16="http://schemas.microsoft.com/office/drawing/2014/main" val="257153927"/>
                    </a:ext>
                  </a:extLst>
                </a:gridCol>
                <a:gridCol w="5916705">
                  <a:extLst>
                    <a:ext uri="{9D8B030D-6E8A-4147-A177-3AD203B41FA5}">
                      <a16:colId xmlns:a16="http://schemas.microsoft.com/office/drawing/2014/main" val="40336346"/>
                    </a:ext>
                  </a:extLst>
                </a:gridCol>
              </a:tblGrid>
              <a:tr h="914563">
                <a:tc>
                  <a:txBody>
                    <a:bodyPr/>
                    <a:lstStyle/>
                    <a:p>
                      <a:pPr algn="ctr"/>
                      <a:r>
                        <a:rPr lang="en-US" sz="3200" b="1" dirty="0">
                          <a:latin typeface="+mn-lt"/>
                          <a:cs typeface="Courier New" panose="02070309020205020404" pitchFamily="49" charset="0"/>
                        </a:rPr>
                        <a:t>Stata</a:t>
                      </a:r>
                    </a:p>
                  </a:txBody>
                  <a:tcPr marL="121920" marR="121920" marT="60960" marB="60960"/>
                </a:tc>
                <a:tc>
                  <a:txBody>
                    <a:bodyPr/>
                    <a:lstStyle/>
                    <a:p>
                      <a:pPr algn="ctr"/>
                      <a:r>
                        <a:rPr lang="en-US" sz="3200" b="1" dirty="0"/>
                        <a:t>R</a:t>
                      </a:r>
                    </a:p>
                  </a:txBody>
                  <a:tcPr marL="121920" marR="121920" marT="60960" marB="60960"/>
                </a:tc>
                <a:extLst>
                  <a:ext uri="{0D108BD9-81ED-4DB2-BD59-A6C34878D82A}">
                    <a16:rowId xmlns:a16="http://schemas.microsoft.com/office/drawing/2014/main" val="1468454047"/>
                  </a:ext>
                </a:extLst>
              </a:tr>
              <a:tr h="3294367">
                <a:tc>
                  <a:txBody>
                    <a:bodyPr/>
                    <a:lstStyle/>
                    <a:p>
                      <a:r>
                        <a:rPr lang="en-US" sz="3200" dirty="0">
                          <a:latin typeface="Courier New" panose="02070309020205020404" pitchFamily="49" charset="0"/>
                          <a:cs typeface="Courier New" panose="02070309020205020404" pitchFamily="49" charset="0"/>
                        </a:rPr>
                        <a:t>split </a:t>
                      </a:r>
                      <a:r>
                        <a:rPr lang="en-US" sz="3200" dirty="0" err="1">
                          <a:latin typeface="Courier New" panose="02070309020205020404" pitchFamily="49" charset="0"/>
                          <a:cs typeface="Courier New" panose="02070309020205020404" pitchFamily="49" charset="0"/>
                        </a:rPr>
                        <a:t>calendarke</a:t>
                      </a:r>
                      <a:r>
                        <a:rPr lang="en-US" sz="3200" dirty="0">
                          <a:latin typeface="Courier New" panose="02070309020205020404" pitchFamily="49" charset="0"/>
                          <a:cs typeface="Courier New" panose="02070309020205020404" pitchFamily="49" charset="0"/>
                        </a:rPr>
                        <a:t>, p(,) gen(</a:t>
                      </a:r>
                      <a:r>
                        <a:rPr lang="en-US" sz="3200" dirty="0" err="1">
                          <a:latin typeface="Courier New" panose="02070309020205020404" pitchFamily="49" charset="0"/>
                          <a:cs typeface="Courier New" panose="02070309020205020404" pitchFamily="49" charset="0"/>
                        </a:rPr>
                        <a:t>cal_ke</a:t>
                      </a:r>
                      <a:r>
                        <a:rPr lang="en-US" sz="3200" dirty="0">
                          <a:latin typeface="Courier New" panose="02070309020205020404" pitchFamily="49" charset="0"/>
                          <a:cs typeface="Courier New" panose="02070309020205020404" pitchFamily="49" charset="0"/>
                        </a:rPr>
                        <a:t>)</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err="1">
                          <a:latin typeface="Courier New" panose="02070309020205020404" pitchFamily="49" charset="0"/>
                          <a:cs typeface="Courier New" panose="02070309020205020404" pitchFamily="49" charset="0"/>
                        </a:rPr>
                        <a:t>dat</a:t>
                      </a:r>
                      <a:r>
                        <a:rPr lang="en-US" sz="2100" dirty="0">
                          <a:latin typeface="Courier New" panose="02070309020205020404" pitchFamily="49" charset="0"/>
                          <a:cs typeface="Courier New" panose="02070309020205020404" pitchFamily="49" charset="0"/>
                        </a:rPr>
                        <a:t> %&gt;%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latin typeface="Courier New" panose="02070309020205020404" pitchFamily="49" charset="0"/>
                          <a:cs typeface="Courier New" panose="02070309020205020404" pitchFamily="49" charset="0"/>
                        </a:rPr>
                        <a:t>  separate(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latin typeface="Courier New" panose="02070309020205020404" pitchFamily="49" charset="0"/>
                          <a:cs typeface="Courier New" panose="02070309020205020404" pitchFamily="49" charset="0"/>
                        </a:rPr>
                        <a:t>    col = CALENDARKE,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latin typeface="Courier New" panose="02070309020205020404" pitchFamily="49" charset="0"/>
                          <a:cs typeface="Courier New" panose="02070309020205020404" pitchFamily="49" charset="0"/>
                        </a:rPr>
                        <a:t>    into = paste0("</a:t>
                      </a:r>
                      <a:r>
                        <a:rPr lang="en-US" sz="2100" dirty="0" err="1">
                          <a:latin typeface="Courier New" panose="02070309020205020404" pitchFamily="49" charset="0"/>
                          <a:cs typeface="Courier New" panose="02070309020205020404" pitchFamily="49" charset="0"/>
                        </a:rPr>
                        <a:t>cal_ke</a:t>
                      </a:r>
                      <a:r>
                        <a:rPr lang="en-US" sz="2100" dirty="0">
                          <a:latin typeface="Courier New" panose="02070309020205020404" pitchFamily="49" charset="0"/>
                          <a:cs typeface="Courier New" panose="02070309020205020404" pitchFamily="49" charset="0"/>
                        </a:rPr>
                        <a:t>", 36:1),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latin typeface="Courier New" panose="02070309020205020404" pitchFamily="49" charset="0"/>
                          <a:cs typeface="Courier New" panose="02070309020205020404" pitchFamily="49" charset="0"/>
                        </a:rPr>
                        <a:t>    fill = "left"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latin typeface="Courier New" panose="02070309020205020404" pitchFamily="49" charset="0"/>
                          <a:cs typeface="Courier New" panose="02070309020205020404" pitchFamily="49" charset="0"/>
                        </a:rPr>
                        <a:t>  )</a:t>
                      </a:r>
                    </a:p>
                    <a:p>
                      <a:endParaRPr lang="en-US" sz="1900" dirty="0"/>
                    </a:p>
                  </a:txBody>
                  <a:tcPr marL="121920" marR="121920" marT="60960" marB="60960"/>
                </a:tc>
                <a:extLst>
                  <a:ext uri="{0D108BD9-81ED-4DB2-BD59-A6C34878D82A}">
                    <a16:rowId xmlns:a16="http://schemas.microsoft.com/office/drawing/2014/main" val="143578361"/>
                  </a:ext>
                </a:extLst>
              </a:tr>
            </a:tbl>
          </a:graphicData>
        </a:graphic>
      </p:graphicFrame>
      <p:pic>
        <p:nvPicPr>
          <p:cNvPr id="4" name="Picture 3">
            <a:extLst>
              <a:ext uri="{FF2B5EF4-FFF2-40B4-BE49-F238E27FC236}">
                <a16:creationId xmlns:a16="http://schemas.microsoft.com/office/drawing/2014/main" id="{C575A95F-061D-4E3C-BD8D-4CFB65090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412619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DDC258-69CC-4ABC-81B7-96EF50FCD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479"/>
            <a:ext cx="12192000" cy="6039012"/>
          </a:xfrm>
          <a:prstGeom prst="rect">
            <a:avLst/>
          </a:prstGeom>
        </p:spPr>
      </p:pic>
    </p:spTree>
    <p:extLst>
      <p:ext uri="{BB962C8B-B14F-4D97-AF65-F5344CB8AC3E}">
        <p14:creationId xmlns:p14="http://schemas.microsoft.com/office/powerpoint/2010/main" val="3694287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solidFill>
                  <a:schemeClr val="tx1"/>
                </a:solidFill>
              </a:rPr>
              <a:t>After Split/Separate</a:t>
            </a:r>
          </a:p>
        </p:txBody>
      </p:sp>
      <p:graphicFrame>
        <p:nvGraphicFramePr>
          <p:cNvPr id="7" name="Table 6"/>
          <p:cNvGraphicFramePr>
            <a:graphicFrameLocks noGrp="1"/>
          </p:cNvGraphicFramePr>
          <p:nvPr>
            <p:extLst/>
          </p:nvPr>
        </p:nvGraphicFramePr>
        <p:xfrm>
          <a:off x="283776" y="3888829"/>
          <a:ext cx="11624448" cy="1260710"/>
        </p:xfrm>
        <a:graphic>
          <a:graphicData uri="http://schemas.openxmlformats.org/drawingml/2006/table">
            <a:tbl>
              <a:tblPr>
                <a:tableStyleId>{5C22544A-7EE6-4342-B048-85BDC9FD1C3A}</a:tableStyleId>
              </a:tblPr>
              <a:tblGrid>
                <a:gridCol w="968704">
                  <a:extLst>
                    <a:ext uri="{9D8B030D-6E8A-4147-A177-3AD203B41FA5}">
                      <a16:colId xmlns:a16="http://schemas.microsoft.com/office/drawing/2014/main" val="3629784920"/>
                    </a:ext>
                  </a:extLst>
                </a:gridCol>
                <a:gridCol w="968704">
                  <a:extLst>
                    <a:ext uri="{9D8B030D-6E8A-4147-A177-3AD203B41FA5}">
                      <a16:colId xmlns:a16="http://schemas.microsoft.com/office/drawing/2014/main" val="2207322991"/>
                    </a:ext>
                  </a:extLst>
                </a:gridCol>
                <a:gridCol w="968704">
                  <a:extLst>
                    <a:ext uri="{9D8B030D-6E8A-4147-A177-3AD203B41FA5}">
                      <a16:colId xmlns:a16="http://schemas.microsoft.com/office/drawing/2014/main" val="3518997797"/>
                    </a:ext>
                  </a:extLst>
                </a:gridCol>
                <a:gridCol w="968704">
                  <a:extLst>
                    <a:ext uri="{9D8B030D-6E8A-4147-A177-3AD203B41FA5}">
                      <a16:colId xmlns:a16="http://schemas.microsoft.com/office/drawing/2014/main" val="3378190587"/>
                    </a:ext>
                  </a:extLst>
                </a:gridCol>
                <a:gridCol w="968704">
                  <a:extLst>
                    <a:ext uri="{9D8B030D-6E8A-4147-A177-3AD203B41FA5}">
                      <a16:colId xmlns:a16="http://schemas.microsoft.com/office/drawing/2014/main" val="2900143052"/>
                    </a:ext>
                  </a:extLst>
                </a:gridCol>
                <a:gridCol w="968704">
                  <a:extLst>
                    <a:ext uri="{9D8B030D-6E8A-4147-A177-3AD203B41FA5}">
                      <a16:colId xmlns:a16="http://schemas.microsoft.com/office/drawing/2014/main" val="1972512794"/>
                    </a:ext>
                  </a:extLst>
                </a:gridCol>
                <a:gridCol w="968704">
                  <a:extLst>
                    <a:ext uri="{9D8B030D-6E8A-4147-A177-3AD203B41FA5}">
                      <a16:colId xmlns:a16="http://schemas.microsoft.com/office/drawing/2014/main" val="2733049435"/>
                    </a:ext>
                  </a:extLst>
                </a:gridCol>
                <a:gridCol w="968704">
                  <a:extLst>
                    <a:ext uri="{9D8B030D-6E8A-4147-A177-3AD203B41FA5}">
                      <a16:colId xmlns:a16="http://schemas.microsoft.com/office/drawing/2014/main" val="3019440319"/>
                    </a:ext>
                  </a:extLst>
                </a:gridCol>
                <a:gridCol w="968704">
                  <a:extLst>
                    <a:ext uri="{9D8B030D-6E8A-4147-A177-3AD203B41FA5}">
                      <a16:colId xmlns:a16="http://schemas.microsoft.com/office/drawing/2014/main" val="2493061903"/>
                    </a:ext>
                  </a:extLst>
                </a:gridCol>
                <a:gridCol w="968704">
                  <a:extLst>
                    <a:ext uri="{9D8B030D-6E8A-4147-A177-3AD203B41FA5}">
                      <a16:colId xmlns:a16="http://schemas.microsoft.com/office/drawing/2014/main" val="3363809009"/>
                    </a:ext>
                  </a:extLst>
                </a:gridCol>
                <a:gridCol w="968704">
                  <a:extLst>
                    <a:ext uri="{9D8B030D-6E8A-4147-A177-3AD203B41FA5}">
                      <a16:colId xmlns:a16="http://schemas.microsoft.com/office/drawing/2014/main" val="3356713572"/>
                    </a:ext>
                  </a:extLst>
                </a:gridCol>
                <a:gridCol w="968704">
                  <a:extLst>
                    <a:ext uri="{9D8B030D-6E8A-4147-A177-3AD203B41FA5}">
                      <a16:colId xmlns:a16="http://schemas.microsoft.com/office/drawing/2014/main" val="1320882488"/>
                    </a:ext>
                  </a:extLst>
                </a:gridCol>
              </a:tblGrid>
              <a:tr h="577427">
                <a:tc>
                  <a:txBody>
                    <a:bodyPr/>
                    <a:lstStyle/>
                    <a:p>
                      <a:pPr algn="l" fontAlgn="b"/>
                      <a:r>
                        <a:rPr lang="en-US" sz="1900" b="1" u="none" strike="noStrike" dirty="0">
                          <a:effectLst/>
                        </a:rPr>
                        <a:t>cal_ke25</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cal_ke26</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cal_ke27</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cal_ke28</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cal_ke29</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cal_ke30</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cal_ke31</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cal_ke32</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cal_ke33</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cal_ke34</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cal_ke35</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cal_ke36</a:t>
                      </a:r>
                      <a:endParaRPr lang="en-US" sz="1900" b="1"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3321848211"/>
                  </a:ext>
                </a:extLst>
              </a:tr>
              <a:tr h="673123">
                <a:tc>
                  <a:txBody>
                    <a:bodyPr/>
                    <a:lstStyle/>
                    <a:p>
                      <a:pPr algn="ctr" fontAlgn="b"/>
                      <a:r>
                        <a:rPr lang="en-US" sz="2400" b="1" u="none" strike="noStrike" dirty="0">
                          <a:effectLst/>
                        </a:rPr>
                        <a:t>B</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ctr"/>
                </a:tc>
                <a:extLst>
                  <a:ext uri="{0D108BD9-81ED-4DB2-BD59-A6C34878D82A}">
                    <a16:rowId xmlns:a16="http://schemas.microsoft.com/office/drawing/2014/main" val="2053350153"/>
                  </a:ext>
                </a:extLst>
              </a:tr>
            </a:tbl>
          </a:graphicData>
        </a:graphic>
      </p:graphicFrame>
      <p:sp>
        <p:nvSpPr>
          <p:cNvPr id="8" name="Rectangle 7"/>
          <p:cNvSpPr/>
          <p:nvPr/>
        </p:nvSpPr>
        <p:spPr>
          <a:xfrm>
            <a:off x="283776" y="1823995"/>
            <a:ext cx="11624448" cy="666786"/>
          </a:xfrm>
          <a:prstGeom prst="rect">
            <a:avLst/>
          </a:prstGeom>
        </p:spPr>
        <p:txBody>
          <a:bodyPr wrap="square">
            <a:spAutoFit/>
          </a:bodyPr>
          <a:lstStyle/>
          <a:p>
            <a:r>
              <a:rPr lang="en-US" sz="3733" dirty="0"/>
              <a:t>,,,,,,,,,,,3,3,3,3,0,0,0,0,0,0,0,0,0,B,P,P,P,P,P,P,P,P,0,0,0</a:t>
            </a:r>
          </a:p>
        </p:txBody>
      </p:sp>
      <p:cxnSp>
        <p:nvCxnSpPr>
          <p:cNvPr id="10" name="Straight Arrow Connector 9"/>
          <p:cNvCxnSpPr>
            <a:cxnSpLocks/>
          </p:cNvCxnSpPr>
          <p:nvPr/>
        </p:nvCxnSpPr>
        <p:spPr>
          <a:xfrm flipH="1">
            <a:off x="6096001" y="2521622"/>
            <a:ext cx="2340428" cy="9783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924907" y="1912883"/>
            <a:ext cx="4761571" cy="577898"/>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27159A45-24F6-4241-89A9-1BFD8FC24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856068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Changing Format</a:t>
            </a:r>
          </a:p>
        </p:txBody>
      </p:sp>
      <p:graphicFrame>
        <p:nvGraphicFramePr>
          <p:cNvPr id="4" name="Table 3"/>
          <p:cNvGraphicFramePr>
            <a:graphicFrameLocks noGrp="1"/>
          </p:cNvGraphicFramePr>
          <p:nvPr>
            <p:extLst/>
          </p:nvPr>
        </p:nvGraphicFramePr>
        <p:xfrm>
          <a:off x="402772" y="2596608"/>
          <a:ext cx="7448460" cy="1394758"/>
        </p:xfrm>
        <a:graphic>
          <a:graphicData uri="http://schemas.openxmlformats.org/drawingml/2006/table">
            <a:tbl>
              <a:tblPr>
                <a:tableStyleId>{5C22544A-7EE6-4342-B048-85BDC9FD1C3A}</a:tableStyleId>
              </a:tblPr>
              <a:tblGrid>
                <a:gridCol w="620705">
                  <a:extLst>
                    <a:ext uri="{9D8B030D-6E8A-4147-A177-3AD203B41FA5}">
                      <a16:colId xmlns:a16="http://schemas.microsoft.com/office/drawing/2014/main" val="3629784920"/>
                    </a:ext>
                  </a:extLst>
                </a:gridCol>
                <a:gridCol w="620705">
                  <a:extLst>
                    <a:ext uri="{9D8B030D-6E8A-4147-A177-3AD203B41FA5}">
                      <a16:colId xmlns:a16="http://schemas.microsoft.com/office/drawing/2014/main" val="2207322991"/>
                    </a:ext>
                  </a:extLst>
                </a:gridCol>
                <a:gridCol w="620705">
                  <a:extLst>
                    <a:ext uri="{9D8B030D-6E8A-4147-A177-3AD203B41FA5}">
                      <a16:colId xmlns:a16="http://schemas.microsoft.com/office/drawing/2014/main" val="3518997797"/>
                    </a:ext>
                  </a:extLst>
                </a:gridCol>
                <a:gridCol w="620705">
                  <a:extLst>
                    <a:ext uri="{9D8B030D-6E8A-4147-A177-3AD203B41FA5}">
                      <a16:colId xmlns:a16="http://schemas.microsoft.com/office/drawing/2014/main" val="3378190587"/>
                    </a:ext>
                  </a:extLst>
                </a:gridCol>
                <a:gridCol w="620705">
                  <a:extLst>
                    <a:ext uri="{9D8B030D-6E8A-4147-A177-3AD203B41FA5}">
                      <a16:colId xmlns:a16="http://schemas.microsoft.com/office/drawing/2014/main" val="2900143052"/>
                    </a:ext>
                  </a:extLst>
                </a:gridCol>
                <a:gridCol w="620705">
                  <a:extLst>
                    <a:ext uri="{9D8B030D-6E8A-4147-A177-3AD203B41FA5}">
                      <a16:colId xmlns:a16="http://schemas.microsoft.com/office/drawing/2014/main" val="1972512794"/>
                    </a:ext>
                  </a:extLst>
                </a:gridCol>
                <a:gridCol w="620705">
                  <a:extLst>
                    <a:ext uri="{9D8B030D-6E8A-4147-A177-3AD203B41FA5}">
                      <a16:colId xmlns:a16="http://schemas.microsoft.com/office/drawing/2014/main" val="2733049435"/>
                    </a:ext>
                  </a:extLst>
                </a:gridCol>
                <a:gridCol w="620705">
                  <a:extLst>
                    <a:ext uri="{9D8B030D-6E8A-4147-A177-3AD203B41FA5}">
                      <a16:colId xmlns:a16="http://schemas.microsoft.com/office/drawing/2014/main" val="3019440319"/>
                    </a:ext>
                  </a:extLst>
                </a:gridCol>
                <a:gridCol w="620705">
                  <a:extLst>
                    <a:ext uri="{9D8B030D-6E8A-4147-A177-3AD203B41FA5}">
                      <a16:colId xmlns:a16="http://schemas.microsoft.com/office/drawing/2014/main" val="2493061903"/>
                    </a:ext>
                  </a:extLst>
                </a:gridCol>
                <a:gridCol w="620705">
                  <a:extLst>
                    <a:ext uri="{9D8B030D-6E8A-4147-A177-3AD203B41FA5}">
                      <a16:colId xmlns:a16="http://schemas.microsoft.com/office/drawing/2014/main" val="3363809009"/>
                    </a:ext>
                  </a:extLst>
                </a:gridCol>
                <a:gridCol w="620705">
                  <a:extLst>
                    <a:ext uri="{9D8B030D-6E8A-4147-A177-3AD203B41FA5}">
                      <a16:colId xmlns:a16="http://schemas.microsoft.com/office/drawing/2014/main" val="3356713572"/>
                    </a:ext>
                  </a:extLst>
                </a:gridCol>
                <a:gridCol w="620705">
                  <a:extLst>
                    <a:ext uri="{9D8B030D-6E8A-4147-A177-3AD203B41FA5}">
                      <a16:colId xmlns:a16="http://schemas.microsoft.com/office/drawing/2014/main" val="1320882488"/>
                    </a:ext>
                  </a:extLst>
                </a:gridCol>
              </a:tblGrid>
              <a:tr h="577427">
                <a:tc>
                  <a:txBody>
                    <a:bodyPr/>
                    <a:lstStyle/>
                    <a:p>
                      <a:pPr algn="l" fontAlgn="b"/>
                      <a:r>
                        <a:rPr lang="en-US" sz="1900" b="1" u="none" strike="noStrike" dirty="0">
                          <a:effectLst/>
                        </a:rPr>
                        <a:t>cal_ke25</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cal_ke26</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cal_ke27</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cal_ke28</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cal_ke29</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cal_ke30</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cal_ke31</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cal_ke32</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cal_ke33</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cal_ke34</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cal_ke35</a:t>
                      </a:r>
                      <a:endParaRPr lang="en-US"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1900" b="1" u="none" strike="noStrike" dirty="0">
                          <a:effectLst/>
                        </a:rPr>
                        <a:t>cal_ke36</a:t>
                      </a:r>
                      <a:endParaRPr lang="en-US" sz="1900" b="1"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3321848211"/>
                  </a:ext>
                </a:extLst>
              </a:tr>
              <a:tr h="807171">
                <a:tc>
                  <a:txBody>
                    <a:bodyPr/>
                    <a:lstStyle/>
                    <a:p>
                      <a:pPr algn="ctr" fontAlgn="b"/>
                      <a:r>
                        <a:rPr lang="en-US" sz="2400" b="1" u="none" strike="noStrike" dirty="0">
                          <a:effectLst/>
                        </a:rPr>
                        <a:t>B</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ctr"/>
                </a:tc>
                <a:tc>
                  <a:txBody>
                    <a:bodyPr/>
                    <a:lstStyle/>
                    <a:p>
                      <a:pPr algn="ctr"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ctr"/>
                </a:tc>
                <a:extLst>
                  <a:ext uri="{0D108BD9-81ED-4DB2-BD59-A6C34878D82A}">
                    <a16:rowId xmlns:a16="http://schemas.microsoft.com/office/drawing/2014/main" val="2053350153"/>
                  </a:ext>
                </a:extLst>
              </a:tr>
            </a:tbl>
          </a:graphicData>
        </a:graphic>
      </p:graphicFrame>
      <p:graphicFrame>
        <p:nvGraphicFramePr>
          <p:cNvPr id="5" name="Table 4"/>
          <p:cNvGraphicFramePr>
            <a:graphicFrameLocks noGrp="1"/>
          </p:cNvGraphicFramePr>
          <p:nvPr>
            <p:extLst/>
          </p:nvPr>
        </p:nvGraphicFramePr>
        <p:xfrm>
          <a:off x="9490836" y="856433"/>
          <a:ext cx="1891866" cy="5230711"/>
        </p:xfrm>
        <a:graphic>
          <a:graphicData uri="http://schemas.openxmlformats.org/drawingml/2006/table">
            <a:tbl>
              <a:tblPr>
                <a:tableStyleId>{5C22544A-7EE6-4342-B048-85BDC9FD1C3A}</a:tableStyleId>
              </a:tblPr>
              <a:tblGrid>
                <a:gridCol w="945933">
                  <a:extLst>
                    <a:ext uri="{9D8B030D-6E8A-4147-A177-3AD203B41FA5}">
                      <a16:colId xmlns:a16="http://schemas.microsoft.com/office/drawing/2014/main" val="3041684567"/>
                    </a:ext>
                  </a:extLst>
                </a:gridCol>
                <a:gridCol w="945933">
                  <a:extLst>
                    <a:ext uri="{9D8B030D-6E8A-4147-A177-3AD203B41FA5}">
                      <a16:colId xmlns:a16="http://schemas.microsoft.com/office/drawing/2014/main" val="3096261883"/>
                    </a:ext>
                  </a:extLst>
                </a:gridCol>
              </a:tblGrid>
              <a:tr h="739987">
                <a:tc>
                  <a:txBody>
                    <a:bodyPr/>
                    <a:lstStyle/>
                    <a:p>
                      <a:pPr algn="l" fontAlgn="b"/>
                      <a:r>
                        <a:rPr lang="en-US" sz="2400" b="1" u="none" strike="noStrike" dirty="0" err="1">
                          <a:effectLst/>
                        </a:rPr>
                        <a:t>cal_ke</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Month</a:t>
                      </a:r>
                    </a:p>
                  </a:txBody>
                  <a:tcPr marL="8467" marR="8467" marT="8467" marB="0" anchor="b"/>
                </a:tc>
                <a:extLst>
                  <a:ext uri="{0D108BD9-81ED-4DB2-BD59-A6C34878D82A}">
                    <a16:rowId xmlns:a16="http://schemas.microsoft.com/office/drawing/2014/main" val="2716781047"/>
                  </a:ext>
                </a:extLst>
              </a:tr>
              <a:tr h="374227">
                <a:tc>
                  <a:txBody>
                    <a:bodyPr/>
                    <a:lstStyle/>
                    <a:p>
                      <a:pPr algn="l" fontAlgn="b"/>
                      <a:r>
                        <a:rPr lang="en-US" sz="2400" b="1" u="none" strike="noStrike" dirty="0">
                          <a:effectLst/>
                        </a:rPr>
                        <a:t>B</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25</a:t>
                      </a:r>
                    </a:p>
                  </a:txBody>
                  <a:tcPr marL="8467" marR="8467" marT="8467" marB="0" anchor="b"/>
                </a:tc>
                <a:extLst>
                  <a:ext uri="{0D108BD9-81ED-4DB2-BD59-A6C34878D82A}">
                    <a16:rowId xmlns:a16="http://schemas.microsoft.com/office/drawing/2014/main" val="179203934"/>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26</a:t>
                      </a:r>
                    </a:p>
                  </a:txBody>
                  <a:tcPr marL="8467" marR="8467" marT="8467" marB="0" anchor="b"/>
                </a:tc>
                <a:extLst>
                  <a:ext uri="{0D108BD9-81ED-4DB2-BD59-A6C34878D82A}">
                    <a16:rowId xmlns:a16="http://schemas.microsoft.com/office/drawing/2014/main" val="3272208967"/>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27</a:t>
                      </a:r>
                    </a:p>
                  </a:txBody>
                  <a:tcPr marL="8467" marR="8467" marT="8467" marB="0" anchor="b"/>
                </a:tc>
                <a:extLst>
                  <a:ext uri="{0D108BD9-81ED-4DB2-BD59-A6C34878D82A}">
                    <a16:rowId xmlns:a16="http://schemas.microsoft.com/office/drawing/2014/main" val="1923379338"/>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28</a:t>
                      </a:r>
                    </a:p>
                  </a:txBody>
                  <a:tcPr marL="8467" marR="8467" marT="8467" marB="0" anchor="b"/>
                </a:tc>
                <a:extLst>
                  <a:ext uri="{0D108BD9-81ED-4DB2-BD59-A6C34878D82A}">
                    <a16:rowId xmlns:a16="http://schemas.microsoft.com/office/drawing/2014/main" val="844469762"/>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29</a:t>
                      </a:r>
                    </a:p>
                  </a:txBody>
                  <a:tcPr marL="8467" marR="8467" marT="8467" marB="0" anchor="b"/>
                </a:tc>
                <a:extLst>
                  <a:ext uri="{0D108BD9-81ED-4DB2-BD59-A6C34878D82A}">
                    <a16:rowId xmlns:a16="http://schemas.microsoft.com/office/drawing/2014/main" val="805856826"/>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30</a:t>
                      </a:r>
                    </a:p>
                  </a:txBody>
                  <a:tcPr marL="8467" marR="8467" marT="8467" marB="0" anchor="b"/>
                </a:tc>
                <a:extLst>
                  <a:ext uri="{0D108BD9-81ED-4DB2-BD59-A6C34878D82A}">
                    <a16:rowId xmlns:a16="http://schemas.microsoft.com/office/drawing/2014/main" val="2664660396"/>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31</a:t>
                      </a:r>
                    </a:p>
                  </a:txBody>
                  <a:tcPr marL="8467" marR="8467" marT="8467" marB="0" anchor="b"/>
                </a:tc>
                <a:extLst>
                  <a:ext uri="{0D108BD9-81ED-4DB2-BD59-A6C34878D82A}">
                    <a16:rowId xmlns:a16="http://schemas.microsoft.com/office/drawing/2014/main" val="2487235624"/>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32</a:t>
                      </a:r>
                    </a:p>
                  </a:txBody>
                  <a:tcPr marL="8467" marR="8467" marT="8467" marB="0" anchor="b"/>
                </a:tc>
                <a:extLst>
                  <a:ext uri="{0D108BD9-81ED-4DB2-BD59-A6C34878D82A}">
                    <a16:rowId xmlns:a16="http://schemas.microsoft.com/office/drawing/2014/main" val="1639337402"/>
                  </a:ext>
                </a:extLst>
              </a:tr>
              <a:tr h="374227">
                <a:tc>
                  <a:txBody>
                    <a:bodyPr/>
                    <a:lstStyle/>
                    <a:p>
                      <a:pPr algn="l"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33</a:t>
                      </a:r>
                    </a:p>
                  </a:txBody>
                  <a:tcPr marL="8467" marR="8467" marT="8467" marB="0" anchor="b"/>
                </a:tc>
                <a:extLst>
                  <a:ext uri="{0D108BD9-81ED-4DB2-BD59-A6C34878D82A}">
                    <a16:rowId xmlns:a16="http://schemas.microsoft.com/office/drawing/2014/main" val="2078439656"/>
                  </a:ext>
                </a:extLst>
              </a:tr>
              <a:tr h="374227">
                <a:tc>
                  <a:txBody>
                    <a:bodyPr/>
                    <a:lstStyle/>
                    <a:p>
                      <a:pPr algn="l"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34</a:t>
                      </a:r>
                    </a:p>
                  </a:txBody>
                  <a:tcPr marL="8467" marR="8467" marT="8467" marB="0" anchor="b"/>
                </a:tc>
                <a:extLst>
                  <a:ext uri="{0D108BD9-81ED-4DB2-BD59-A6C34878D82A}">
                    <a16:rowId xmlns:a16="http://schemas.microsoft.com/office/drawing/2014/main" val="3450794294"/>
                  </a:ext>
                </a:extLst>
              </a:tr>
              <a:tr h="374227">
                <a:tc>
                  <a:txBody>
                    <a:bodyPr/>
                    <a:lstStyle/>
                    <a:p>
                      <a:pPr algn="l"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35</a:t>
                      </a:r>
                    </a:p>
                  </a:txBody>
                  <a:tcPr marL="8467" marR="8467" marT="8467" marB="0" anchor="b"/>
                </a:tc>
                <a:extLst>
                  <a:ext uri="{0D108BD9-81ED-4DB2-BD59-A6C34878D82A}">
                    <a16:rowId xmlns:a16="http://schemas.microsoft.com/office/drawing/2014/main" val="4119088654"/>
                  </a:ext>
                </a:extLst>
              </a:tr>
              <a:tr h="374227">
                <a:tc>
                  <a:txBody>
                    <a:bodyPr/>
                    <a:lstStyle/>
                    <a:p>
                      <a:pPr algn="l" fontAlgn="b"/>
                      <a:r>
                        <a:rPr lang="en-US" sz="2400" b="1" u="none" strike="noStrike" dirty="0">
                          <a:effectLst/>
                        </a:rPr>
                        <a:t>0</a:t>
                      </a:r>
                      <a:endParaRPr lang="en-US" sz="2400" b="1" i="0" u="none" strike="noStrike" dirty="0">
                        <a:solidFill>
                          <a:srgbClr val="000000"/>
                        </a:solidFill>
                        <a:effectLst/>
                        <a:latin typeface="Calibri" panose="020F0502020204030204" pitchFamily="34" charset="0"/>
                      </a:endParaRPr>
                    </a:p>
                  </a:txBody>
                  <a:tcPr marL="8467" marR="8467" marT="8467" marB="0" anchor="b"/>
                </a:tc>
                <a:tc>
                  <a:txBody>
                    <a:bodyPr/>
                    <a:lstStyle/>
                    <a:p>
                      <a:pPr algn="l" fontAlgn="b"/>
                      <a:r>
                        <a:rPr lang="en-US" sz="2400" b="1" i="0" u="none" strike="noStrike" dirty="0">
                          <a:solidFill>
                            <a:srgbClr val="000000"/>
                          </a:solidFill>
                          <a:effectLst/>
                          <a:latin typeface="Calibri" panose="020F0502020204030204" pitchFamily="34" charset="0"/>
                        </a:rPr>
                        <a:t>36</a:t>
                      </a:r>
                    </a:p>
                  </a:txBody>
                  <a:tcPr marL="8467" marR="8467" marT="8467" marB="0" anchor="b"/>
                </a:tc>
                <a:extLst>
                  <a:ext uri="{0D108BD9-81ED-4DB2-BD59-A6C34878D82A}">
                    <a16:rowId xmlns:a16="http://schemas.microsoft.com/office/drawing/2014/main" val="441079933"/>
                  </a:ext>
                </a:extLst>
              </a:tr>
            </a:tbl>
          </a:graphicData>
        </a:graphic>
      </p:graphicFrame>
      <p:cxnSp>
        <p:nvCxnSpPr>
          <p:cNvPr id="6" name="Straight Arrow Connector 5"/>
          <p:cNvCxnSpPr/>
          <p:nvPr/>
        </p:nvCxnSpPr>
        <p:spPr>
          <a:xfrm>
            <a:off x="8029905" y="3363308"/>
            <a:ext cx="12822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7054" y="1776248"/>
            <a:ext cx="2259719" cy="584775"/>
          </a:xfrm>
          <a:prstGeom prst="rect">
            <a:avLst/>
          </a:prstGeom>
          <a:noFill/>
        </p:spPr>
        <p:txBody>
          <a:bodyPr wrap="square" rtlCol="0">
            <a:spAutoFit/>
          </a:bodyPr>
          <a:lstStyle/>
          <a:p>
            <a:r>
              <a:rPr lang="en-US" sz="3200" b="1" dirty="0"/>
              <a:t>Wide form</a:t>
            </a:r>
          </a:p>
        </p:txBody>
      </p:sp>
      <p:sp>
        <p:nvSpPr>
          <p:cNvPr id="9" name="TextBox 8"/>
          <p:cNvSpPr txBox="1"/>
          <p:nvPr/>
        </p:nvSpPr>
        <p:spPr>
          <a:xfrm>
            <a:off x="7231118" y="5106380"/>
            <a:ext cx="2259719" cy="584775"/>
          </a:xfrm>
          <a:prstGeom prst="rect">
            <a:avLst/>
          </a:prstGeom>
          <a:noFill/>
        </p:spPr>
        <p:txBody>
          <a:bodyPr wrap="square" rtlCol="0">
            <a:spAutoFit/>
          </a:bodyPr>
          <a:lstStyle/>
          <a:p>
            <a:r>
              <a:rPr lang="en-US" sz="3200" b="1" dirty="0"/>
              <a:t>Long form</a:t>
            </a:r>
          </a:p>
        </p:txBody>
      </p:sp>
      <p:pic>
        <p:nvPicPr>
          <p:cNvPr id="10" name="Picture 9">
            <a:extLst>
              <a:ext uri="{FF2B5EF4-FFF2-40B4-BE49-F238E27FC236}">
                <a16:creationId xmlns:a16="http://schemas.microsoft.com/office/drawing/2014/main" id="{8DD25232-E973-4673-B160-1897EB7CA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65807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Changing from Wide to Long</a:t>
            </a:r>
          </a:p>
        </p:txBody>
      </p:sp>
      <p:graphicFrame>
        <p:nvGraphicFramePr>
          <p:cNvPr id="6" name="Content Placeholder 5"/>
          <p:cNvGraphicFramePr>
            <a:graphicFrameLocks noGrp="1"/>
          </p:cNvGraphicFramePr>
          <p:nvPr>
            <p:ph sz="half" idx="1"/>
            <p:extLst/>
          </p:nvPr>
        </p:nvGraphicFramePr>
        <p:xfrm>
          <a:off x="609600" y="1600200"/>
          <a:ext cx="10972800" cy="3749421"/>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57153927"/>
                    </a:ext>
                  </a:extLst>
                </a:gridCol>
                <a:gridCol w="5486400">
                  <a:extLst>
                    <a:ext uri="{9D8B030D-6E8A-4147-A177-3AD203B41FA5}">
                      <a16:colId xmlns:a16="http://schemas.microsoft.com/office/drawing/2014/main" val="40336346"/>
                    </a:ext>
                  </a:extLst>
                </a:gridCol>
              </a:tblGrid>
              <a:tr h="1109133">
                <a:tc>
                  <a:txBody>
                    <a:bodyPr/>
                    <a:lstStyle/>
                    <a:p>
                      <a:pPr algn="ctr"/>
                      <a:r>
                        <a:rPr lang="en-US" sz="3200" b="1" dirty="0">
                          <a:latin typeface="+mn-lt"/>
                          <a:cs typeface="Courier New" panose="02070309020205020404" pitchFamily="49" charset="0"/>
                        </a:rPr>
                        <a:t>Stata</a:t>
                      </a:r>
                    </a:p>
                  </a:txBody>
                  <a:tcPr marL="121920" marR="121920" marT="60960" marB="60960"/>
                </a:tc>
                <a:tc>
                  <a:txBody>
                    <a:bodyPr/>
                    <a:lstStyle/>
                    <a:p>
                      <a:pPr algn="ctr"/>
                      <a:r>
                        <a:rPr lang="en-US" sz="3200" b="1" dirty="0"/>
                        <a:t>R</a:t>
                      </a:r>
                    </a:p>
                  </a:txBody>
                  <a:tcPr marL="121920" marR="121920" marT="60960" marB="60960"/>
                </a:tc>
                <a:extLst>
                  <a:ext uri="{0D108BD9-81ED-4DB2-BD59-A6C34878D82A}">
                    <a16:rowId xmlns:a16="http://schemas.microsoft.com/office/drawing/2014/main" val="1468454047"/>
                  </a:ext>
                </a:extLst>
              </a:tr>
              <a:tr h="2640288">
                <a:tc>
                  <a:txBody>
                    <a:bodyPr/>
                    <a:lstStyle/>
                    <a:p>
                      <a:r>
                        <a:rPr lang="en-US" sz="3200" dirty="0">
                          <a:latin typeface="Courier New" panose="02070309020205020404" pitchFamily="49" charset="0"/>
                          <a:cs typeface="Courier New" panose="02070309020205020404" pitchFamily="49" charset="0"/>
                        </a:rPr>
                        <a:t>reshape long </a:t>
                      </a:r>
                      <a:r>
                        <a:rPr lang="en-US" sz="3200" dirty="0" err="1">
                          <a:latin typeface="Courier New" panose="02070309020205020404" pitchFamily="49" charset="0"/>
                          <a:cs typeface="Courier New" panose="02070309020205020404" pitchFamily="49" charset="0"/>
                        </a:rPr>
                        <a:t>cal_ke</a:t>
                      </a:r>
                      <a:r>
                        <a:rPr lang="en-US" sz="3200" dirty="0">
                          <a:latin typeface="Courier New" panose="02070309020205020404" pitchFamily="49" charset="0"/>
                          <a:cs typeface="Courier New" panose="02070309020205020404" pitchFamily="49" charset="0"/>
                        </a:rPr>
                        <a:t>, </a:t>
                      </a:r>
                      <a:r>
                        <a:rPr lang="en-US" sz="3200" dirty="0" err="1">
                          <a:latin typeface="Courier New" panose="02070309020205020404" pitchFamily="49" charset="0"/>
                          <a:cs typeface="Courier New" panose="02070309020205020404" pitchFamily="49" charset="0"/>
                        </a:rPr>
                        <a:t>i</a:t>
                      </a:r>
                      <a:r>
                        <a:rPr lang="en-US" sz="3200" dirty="0">
                          <a:latin typeface="Courier New" panose="02070309020205020404" pitchFamily="49" charset="0"/>
                          <a:cs typeface="Courier New" panose="02070309020205020404" pitchFamily="49" charset="0"/>
                        </a:rPr>
                        <a:t>(</a:t>
                      </a:r>
                      <a:r>
                        <a:rPr lang="en-US" sz="3200" dirty="0" err="1">
                          <a:latin typeface="Courier New" panose="02070309020205020404" pitchFamily="49" charset="0"/>
                          <a:cs typeface="Courier New" panose="02070309020205020404" pitchFamily="49" charset="0"/>
                        </a:rPr>
                        <a:t>personid</a:t>
                      </a:r>
                      <a:r>
                        <a:rPr lang="en-US" sz="3200" dirty="0">
                          <a:latin typeface="Courier New" panose="02070309020205020404" pitchFamily="49" charset="0"/>
                          <a:cs typeface="Courier New" panose="02070309020205020404" pitchFamily="49" charset="0"/>
                        </a:rPr>
                        <a:t>) j(month)</a:t>
                      </a:r>
                    </a:p>
                  </a:txBody>
                  <a:tcPr marL="121920" marR="121920" marT="60960" marB="60960"/>
                </a:tc>
                <a:tc>
                  <a:txBody>
                    <a:bodyPr/>
                    <a:lstStyle/>
                    <a:p>
                      <a:r>
                        <a:rPr lang="en-US" sz="2100" dirty="0" err="1">
                          <a:latin typeface="Courier New" panose="02070309020205020404" pitchFamily="49" charset="0"/>
                          <a:cs typeface="Courier New" panose="02070309020205020404" pitchFamily="49" charset="0"/>
                        </a:rPr>
                        <a:t>dat</a:t>
                      </a:r>
                      <a:r>
                        <a:rPr lang="en-US" sz="2100" dirty="0">
                          <a:latin typeface="Courier New" panose="02070309020205020404" pitchFamily="49" charset="0"/>
                          <a:cs typeface="Courier New" panose="02070309020205020404" pitchFamily="49" charset="0"/>
                        </a:rPr>
                        <a:t> %&gt;% </a:t>
                      </a:r>
                    </a:p>
                    <a:p>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pivot_longer</a:t>
                      </a:r>
                      <a:r>
                        <a:rPr lang="en-US" sz="2100" dirty="0">
                          <a:latin typeface="Courier New" panose="02070309020205020404" pitchFamily="49" charset="0"/>
                          <a:cs typeface="Courier New" panose="02070309020205020404" pitchFamily="49" charset="0"/>
                        </a:rPr>
                        <a:t>(</a:t>
                      </a:r>
                    </a:p>
                    <a:p>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starts_with</a:t>
                      </a:r>
                      <a:r>
                        <a:rPr lang="en-US" sz="2100" dirty="0">
                          <a:latin typeface="Courier New" panose="02070309020205020404" pitchFamily="49" charset="0"/>
                          <a:cs typeface="Courier New" panose="02070309020205020404" pitchFamily="49" charset="0"/>
                        </a:rPr>
                        <a:t>("</a:t>
                      </a:r>
                      <a:r>
                        <a:rPr lang="en-US" sz="2100" dirty="0" err="1">
                          <a:latin typeface="Courier New" panose="02070309020205020404" pitchFamily="49" charset="0"/>
                          <a:cs typeface="Courier New" panose="02070309020205020404" pitchFamily="49" charset="0"/>
                        </a:rPr>
                        <a:t>cal_ke</a:t>
                      </a:r>
                      <a:r>
                        <a:rPr lang="en-US" sz="2100" dirty="0">
                          <a:latin typeface="Courier New" panose="02070309020205020404" pitchFamily="49" charset="0"/>
                          <a:cs typeface="Courier New" panose="02070309020205020404" pitchFamily="49" charset="0"/>
                        </a:rPr>
                        <a:t>"),</a:t>
                      </a:r>
                    </a:p>
                    <a:p>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names_pat</a:t>
                      </a:r>
                      <a:r>
                        <a:rPr lang="en-US" sz="2100" dirty="0">
                          <a:latin typeface="Courier New" panose="02070309020205020404" pitchFamily="49" charset="0"/>
                          <a:cs typeface="Courier New" panose="02070309020205020404" pitchFamily="49" charset="0"/>
                        </a:rPr>
                        <a:t> = "</a:t>
                      </a:r>
                      <a:r>
                        <a:rPr lang="en-US" sz="2100" dirty="0" err="1">
                          <a:latin typeface="Courier New" panose="02070309020205020404" pitchFamily="49" charset="0"/>
                          <a:cs typeface="Courier New" panose="02070309020205020404" pitchFamily="49" charset="0"/>
                        </a:rPr>
                        <a:t>cal_ke</a:t>
                      </a:r>
                      <a:r>
                        <a:rPr lang="en-US" sz="2100" dirty="0">
                          <a:latin typeface="Courier New" panose="02070309020205020404" pitchFamily="49" charset="0"/>
                          <a:cs typeface="Courier New" panose="02070309020205020404" pitchFamily="49" charset="0"/>
                        </a:rPr>
                        <a:t>(.*)",</a:t>
                      </a:r>
                    </a:p>
                    <a:p>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names_to</a:t>
                      </a:r>
                      <a:r>
                        <a:rPr lang="en-US" sz="2100" dirty="0">
                          <a:latin typeface="Courier New" panose="02070309020205020404" pitchFamily="49" charset="0"/>
                          <a:cs typeface="Courier New" panose="02070309020205020404" pitchFamily="49" charset="0"/>
                        </a:rPr>
                        <a:t> = "MONTH",</a:t>
                      </a:r>
                    </a:p>
                    <a:p>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values_to</a:t>
                      </a:r>
                      <a:r>
                        <a:rPr lang="en-US" sz="2100" dirty="0">
                          <a:latin typeface="Courier New" panose="02070309020205020404" pitchFamily="49" charset="0"/>
                          <a:cs typeface="Courier New" panose="02070309020205020404" pitchFamily="49" charset="0"/>
                        </a:rPr>
                        <a:t> = "FP"</a:t>
                      </a:r>
                    </a:p>
                    <a:p>
                      <a:r>
                        <a:rPr lang="en-US" sz="2100" dirty="0">
                          <a:latin typeface="Courier New" panose="02070309020205020404" pitchFamily="49" charset="0"/>
                          <a:cs typeface="Courier New" panose="02070309020205020404" pitchFamily="49" charset="0"/>
                        </a:rPr>
                        <a:t>  ) </a:t>
                      </a:r>
                    </a:p>
                  </a:txBody>
                  <a:tcPr marL="121920" marR="121920" marT="60960" marB="60960"/>
                </a:tc>
                <a:extLst>
                  <a:ext uri="{0D108BD9-81ED-4DB2-BD59-A6C34878D82A}">
                    <a16:rowId xmlns:a16="http://schemas.microsoft.com/office/drawing/2014/main" val="143578361"/>
                  </a:ext>
                </a:extLst>
              </a:tr>
            </a:tbl>
          </a:graphicData>
        </a:graphic>
      </p:graphicFrame>
      <p:pic>
        <p:nvPicPr>
          <p:cNvPr id="4" name="Picture 3">
            <a:extLst>
              <a:ext uri="{FF2B5EF4-FFF2-40B4-BE49-F238E27FC236}">
                <a16:creationId xmlns:a16="http://schemas.microsoft.com/office/drawing/2014/main" id="{A704388E-564D-4369-9C1D-A07ADCF5D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417825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Clean Up</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864724047"/>
              </p:ext>
            </p:extLst>
          </p:nvPr>
        </p:nvGraphicFramePr>
        <p:xfrm>
          <a:off x="392510" y="1042147"/>
          <a:ext cx="11406980" cy="6583680"/>
        </p:xfrm>
        <a:graphic>
          <a:graphicData uri="http://schemas.openxmlformats.org/drawingml/2006/table">
            <a:tbl>
              <a:tblPr firstRow="1" bandRow="1">
                <a:tableStyleId>{2D5ABB26-0587-4C30-8999-92F81FD0307C}</a:tableStyleId>
              </a:tblPr>
              <a:tblGrid>
                <a:gridCol w="5703490">
                  <a:extLst>
                    <a:ext uri="{9D8B030D-6E8A-4147-A177-3AD203B41FA5}">
                      <a16:colId xmlns:a16="http://schemas.microsoft.com/office/drawing/2014/main" val="257153927"/>
                    </a:ext>
                  </a:extLst>
                </a:gridCol>
                <a:gridCol w="5703490">
                  <a:extLst>
                    <a:ext uri="{9D8B030D-6E8A-4147-A177-3AD203B41FA5}">
                      <a16:colId xmlns:a16="http://schemas.microsoft.com/office/drawing/2014/main" val="40336346"/>
                    </a:ext>
                  </a:extLst>
                </a:gridCol>
              </a:tblGrid>
              <a:tr h="512738">
                <a:tc>
                  <a:txBody>
                    <a:bodyPr/>
                    <a:lstStyle/>
                    <a:p>
                      <a:pPr algn="ctr"/>
                      <a:r>
                        <a:rPr lang="en-US" sz="3200" b="1" dirty="0">
                          <a:latin typeface="+mn-lt"/>
                          <a:cs typeface="Courier New" panose="02070309020205020404" pitchFamily="49" charset="0"/>
                        </a:rPr>
                        <a:t>Stata</a:t>
                      </a:r>
                    </a:p>
                  </a:txBody>
                  <a:tcPr marL="121920" marR="121920" marT="60960" marB="60960"/>
                </a:tc>
                <a:tc>
                  <a:txBody>
                    <a:bodyPr/>
                    <a:lstStyle/>
                    <a:p>
                      <a:pPr algn="ctr"/>
                      <a:r>
                        <a:rPr lang="en-US" sz="3200" b="1" dirty="0"/>
                        <a:t>R</a:t>
                      </a:r>
                    </a:p>
                  </a:txBody>
                  <a:tcPr marL="121920" marR="121920" marT="60960" marB="60960"/>
                </a:tc>
                <a:extLst>
                  <a:ext uri="{0D108BD9-81ED-4DB2-BD59-A6C34878D82A}">
                    <a16:rowId xmlns:a16="http://schemas.microsoft.com/office/drawing/2014/main" val="1468454047"/>
                  </a:ext>
                </a:extLst>
              </a:tr>
              <a:tr h="5024828">
                <a:tc>
                  <a:txBody>
                    <a:bodyPr/>
                    <a:lstStyle/>
                    <a:p>
                      <a:r>
                        <a:rPr lang="en-US" sz="2400" dirty="0">
                          <a:latin typeface="Courier New" panose="02070309020205020404" pitchFamily="49" charset="0"/>
                          <a:cs typeface="Courier New" panose="02070309020205020404" pitchFamily="49" charset="0"/>
                        </a:rPr>
                        <a:t>replace month = 37 - month</a:t>
                      </a:r>
                    </a:p>
                    <a:p>
                      <a:r>
                        <a:rPr lang="en-US" sz="2400" dirty="0">
                          <a:latin typeface="Courier New" panose="02070309020205020404" pitchFamily="49" charset="0"/>
                          <a:cs typeface="Courier New" panose="02070309020205020404" pitchFamily="49" charset="0"/>
                        </a:rPr>
                        <a:t>gen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cal_ke</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replace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"90" if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"P"</a:t>
                      </a:r>
                    </a:p>
                    <a:p>
                      <a:r>
                        <a:rPr lang="en-US" sz="2400" dirty="0">
                          <a:latin typeface="Courier New" panose="02070309020205020404" pitchFamily="49" charset="0"/>
                          <a:cs typeface="Courier New" panose="02070309020205020404" pitchFamily="49" charset="0"/>
                        </a:rPr>
                        <a:t>replace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"91" if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"T"</a:t>
                      </a:r>
                    </a:p>
                    <a:p>
                      <a:r>
                        <a:rPr lang="en-US" sz="2400" dirty="0">
                          <a:latin typeface="Courier New" panose="02070309020205020404" pitchFamily="49" charset="0"/>
                          <a:cs typeface="Courier New" panose="02070309020205020404" pitchFamily="49" charset="0"/>
                        </a:rPr>
                        <a:t>replace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"92" if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 "B"</a:t>
                      </a:r>
                    </a:p>
                    <a:p>
                      <a:r>
                        <a:rPr lang="en-US" sz="2400" dirty="0">
                          <a:latin typeface="Courier New" panose="02070309020205020404" pitchFamily="49" charset="0"/>
                          <a:cs typeface="Courier New" panose="02070309020205020404" pitchFamily="49" charset="0"/>
                        </a:rPr>
                        <a:t>destring </a:t>
                      </a:r>
                      <a:r>
                        <a:rPr lang="en-US" sz="2400" dirty="0" err="1">
                          <a:latin typeface="Courier New" panose="02070309020205020404" pitchFamily="49" charset="0"/>
                          <a:cs typeface="Courier New" panose="02070309020205020404" pitchFamily="49" charset="0"/>
                        </a:rPr>
                        <a:t>numcal_ke</a:t>
                      </a:r>
                      <a:r>
                        <a:rPr lang="en-US" sz="2400" dirty="0">
                          <a:latin typeface="Courier New" panose="02070309020205020404" pitchFamily="49" charset="0"/>
                          <a:cs typeface="Courier New" panose="02070309020205020404" pitchFamily="49" charset="0"/>
                        </a:rPr>
                        <a:t>, replace</a:t>
                      </a:r>
                    </a:p>
                    <a:p>
                      <a:endParaRPr lang="en-US" sz="3200" dirty="0">
                        <a:latin typeface="Courier New" panose="02070309020205020404" pitchFamily="49" charset="0"/>
                        <a:cs typeface="Courier New" panose="02070309020205020404" pitchFamily="49" charset="0"/>
                      </a:endParaRPr>
                    </a:p>
                  </a:txBody>
                  <a:tcPr marL="121920" marR="121920" marT="60960" marB="60960"/>
                </a:tc>
                <a:tc>
                  <a:txBody>
                    <a:bodyPr/>
                    <a:lstStyle/>
                    <a:p>
                      <a:r>
                        <a:rPr lang="en-US" sz="1600" dirty="0" err="1">
                          <a:latin typeface="Courier New" panose="02070309020205020404" pitchFamily="49" charset="0"/>
                          <a:cs typeface="Courier New" panose="02070309020205020404" pitchFamily="49" charset="0"/>
                        </a:rPr>
                        <a:t>dat</a:t>
                      </a:r>
                      <a:r>
                        <a:rPr lang="en-US" sz="1600" dirty="0">
                          <a:latin typeface="Courier New" panose="02070309020205020404" pitchFamily="49" charset="0"/>
                          <a:cs typeface="Courier New" panose="02070309020205020404" pitchFamily="49" charset="0"/>
                        </a:rPr>
                        <a:t> %&gt;%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group_by</a:t>
                      </a:r>
                      <a:r>
                        <a:rPr lang="en-US" sz="1600" dirty="0">
                          <a:latin typeface="Courier New" panose="02070309020205020404" pitchFamily="49" charset="0"/>
                          <a:cs typeface="Courier New" panose="02070309020205020404" pitchFamily="49" charset="0"/>
                        </a:rPr>
                        <a:t>(ID) %&gt;% </a:t>
                      </a:r>
                    </a:p>
                    <a:p>
                      <a:r>
                        <a:rPr lang="en-US" sz="1600" dirty="0">
                          <a:latin typeface="Courier New" panose="02070309020205020404" pitchFamily="49" charset="0"/>
                          <a:cs typeface="Courier New" panose="02070309020205020404" pitchFamily="49" charset="0"/>
                        </a:rPr>
                        <a:t>  mutate(use_m1 = </a:t>
                      </a:r>
                      <a:r>
                        <a:rPr lang="en-US" sz="1600" dirty="0" err="1">
                          <a:latin typeface="Courier New" panose="02070309020205020404" pitchFamily="49" charset="0"/>
                          <a:cs typeface="Courier New" panose="02070309020205020404" pitchFamily="49" charset="0"/>
                        </a:rPr>
                        <a:t>case_when</a:t>
                      </a:r>
                      <a:r>
                        <a:rPr lang="en-US" sz="1600" dirty="0">
                          <a:latin typeface="Courier New" panose="02070309020205020404" pitchFamily="49" charset="0"/>
                          <a:cs typeface="Courier New" panose="02070309020205020404" pitchFamily="49" charset="0"/>
                        </a:rPr>
                        <a:t>(FP_USE &amp; MONTH == 1 ~ TRUE) %&gt;% any()) %&gt;% </a:t>
                      </a:r>
                    </a:p>
                    <a:p>
                      <a:r>
                        <a:rPr lang="en-US" sz="1600" dirty="0">
                          <a:latin typeface="Courier New" panose="02070309020205020404" pitchFamily="49" charset="0"/>
                          <a:cs typeface="Courier New" panose="02070309020205020404" pitchFamily="49" charset="0"/>
                        </a:rPr>
                        <a:t>  filter(use_m1) %&gt;% </a:t>
                      </a:r>
                    </a:p>
                    <a:p>
                      <a:r>
                        <a:rPr lang="en-US" sz="1600" dirty="0">
                          <a:latin typeface="Courier New" panose="02070309020205020404" pitchFamily="49" charset="0"/>
                          <a:cs typeface="Courier New" panose="02070309020205020404" pitchFamily="49" charset="0"/>
                        </a:rPr>
                        <a:t>  mutate(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non_use_month</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case_when</a:t>
                      </a:r>
                      <a:r>
                        <a:rPr lang="en-US" sz="1600" dirty="0">
                          <a:latin typeface="Courier New" panose="02070309020205020404" pitchFamily="49" charset="0"/>
                          <a:cs typeface="Courier New" panose="02070309020205020404" pitchFamily="49" charset="0"/>
                        </a:rPr>
                        <a:t>(!FP_USE | </a:t>
                      </a:r>
                      <a:r>
                        <a:rPr lang="en-US" sz="1600" dirty="0" err="1">
                          <a:latin typeface="Courier New" panose="02070309020205020404" pitchFamily="49" charset="0"/>
                          <a:cs typeface="Courier New" panose="02070309020205020404" pitchFamily="49" charset="0"/>
                        </a:rPr>
                        <a:t>is.na</a:t>
                      </a:r>
                      <a:r>
                        <a:rPr lang="en-US" sz="1600" dirty="0">
                          <a:latin typeface="Courier New" panose="02070309020205020404" pitchFamily="49" charset="0"/>
                          <a:cs typeface="Courier New" panose="02070309020205020404" pitchFamily="49" charset="0"/>
                        </a:rPr>
                        <a:t>(FP_USE) ~ MONTH),</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last_month</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ifelse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all(</a:t>
                      </a:r>
                      <a:r>
                        <a:rPr lang="en-US" sz="1600" dirty="0" err="1">
                          <a:latin typeface="Courier New" panose="02070309020205020404" pitchFamily="49" charset="0"/>
                          <a:cs typeface="Courier New" panose="02070309020205020404" pitchFamily="49" charset="0"/>
                        </a:rPr>
                        <a:t>is.na</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non_use_month</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36,</a:t>
                      </a:r>
                    </a:p>
                    <a:p>
                      <a:r>
                        <a:rPr lang="en-US" sz="1600" dirty="0">
                          <a:latin typeface="Courier New" panose="02070309020205020404" pitchFamily="49" charset="0"/>
                          <a:cs typeface="Courier New" panose="02070309020205020404" pitchFamily="49" charset="0"/>
                        </a:rPr>
                        <a:t>      min(</a:t>
                      </a:r>
                      <a:r>
                        <a:rPr lang="en-US" sz="1600" dirty="0" err="1">
                          <a:latin typeface="Courier New" panose="02070309020205020404" pitchFamily="49" charset="0"/>
                          <a:cs typeface="Courier New" panose="02070309020205020404" pitchFamily="49" charset="0"/>
                        </a:rPr>
                        <a:t>non_use_month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na.rm</a:t>
                      </a:r>
                      <a:r>
                        <a:rPr lang="en-US" sz="1600" dirty="0">
                          <a:latin typeface="Courier New" panose="02070309020205020404" pitchFamily="49" charset="0"/>
                          <a:cs typeface="Courier New" panose="02070309020205020404" pitchFamily="49" charset="0"/>
                        </a:rPr>
                        <a:t> = T) - 1</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right_censored</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ifelse</a:t>
                      </a:r>
                      <a:r>
                        <a:rPr lang="en-US" sz="1600" dirty="0">
                          <a:latin typeface="Courier New" panose="02070309020205020404" pitchFamily="49" charset="0"/>
                          <a:cs typeface="Courier New" panose="02070309020205020404" pitchFamily="49" charset="0"/>
                        </a:rPr>
                        <a:t>(MONTH == 36 &amp; </a:t>
                      </a:r>
                      <a:r>
                        <a:rPr lang="en-US" sz="1600" dirty="0" err="1">
                          <a:latin typeface="Courier New" panose="02070309020205020404" pitchFamily="49" charset="0"/>
                          <a:cs typeface="Courier New" panose="02070309020205020404" pitchFamily="49" charset="0"/>
                        </a:rPr>
                        <a:t>is.na</a:t>
                      </a:r>
                      <a:r>
                        <a:rPr lang="en-US" sz="1600" dirty="0">
                          <a:latin typeface="Courier New" panose="02070309020205020404" pitchFamily="49" charset="0"/>
                          <a:cs typeface="Courier New" panose="02070309020205020404" pitchFamily="49" charset="0"/>
                        </a:rPr>
                        <a:t>(FP_USE), T, F) %&gt;% any(),</a:t>
                      </a:r>
                    </a:p>
                    <a:p>
                      <a:r>
                        <a:rPr lang="en-US" sz="1600" dirty="0">
                          <a:latin typeface="Courier New" panose="02070309020205020404" pitchFamily="49" charset="0"/>
                          <a:cs typeface="Courier New" panose="02070309020205020404" pitchFamily="49" charset="0"/>
                        </a:rPr>
                        <a:t>    ceased = </a:t>
                      </a:r>
                      <a:r>
                        <a:rPr lang="en-US" sz="1600" dirty="0" err="1">
                          <a:latin typeface="Courier New" panose="02070309020205020404" pitchFamily="49" charset="0"/>
                          <a:cs typeface="Courier New" panose="02070309020205020404" pitchFamily="49" charset="0"/>
                        </a:rPr>
                        <a:t>case_when</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right_censored</a:t>
                      </a:r>
                      <a:r>
                        <a:rPr lang="en-US" sz="1600" dirty="0">
                          <a:latin typeface="Courier New" panose="02070309020205020404" pitchFamily="49" charset="0"/>
                          <a:cs typeface="Courier New" panose="02070309020205020404" pitchFamily="49" charset="0"/>
                        </a:rPr>
                        <a:t> &amp; </a:t>
                      </a:r>
                      <a:r>
                        <a:rPr lang="en-US" sz="1600" dirty="0" err="1">
                          <a:latin typeface="Courier New" panose="02070309020205020404" pitchFamily="49" charset="0"/>
                          <a:cs typeface="Courier New" panose="02070309020205020404" pitchFamily="49" charset="0"/>
                        </a:rPr>
                        <a:t>last_month</a:t>
                      </a:r>
                      <a:r>
                        <a:rPr lang="en-US" sz="1600" dirty="0">
                          <a:latin typeface="Courier New" panose="02070309020205020404" pitchFamily="49" charset="0"/>
                          <a:cs typeface="Courier New" panose="02070309020205020404" pitchFamily="49" charset="0"/>
                        </a:rPr>
                        <a:t> == 35 ~ F,</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last_month</a:t>
                      </a:r>
                      <a:r>
                        <a:rPr lang="en-US" sz="1600" dirty="0">
                          <a:latin typeface="Courier New" panose="02070309020205020404" pitchFamily="49" charset="0"/>
                          <a:cs typeface="Courier New" panose="02070309020205020404" pitchFamily="49" charset="0"/>
                        </a:rPr>
                        <a:t> == 36 ~ F,</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last_month</a:t>
                      </a:r>
                      <a:r>
                        <a:rPr lang="en-US" sz="1600" dirty="0">
                          <a:latin typeface="Courier New" panose="02070309020205020404" pitchFamily="49" charset="0"/>
                          <a:cs typeface="Courier New" panose="02070309020205020404" pitchFamily="49" charset="0"/>
                        </a:rPr>
                        <a:t> &lt; 36 ~ 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 %&gt;% </a:t>
                      </a:r>
                    </a:p>
                    <a:p>
                      <a:r>
                        <a:rPr lang="en-US" sz="1600" dirty="0">
                          <a:latin typeface="Courier New" panose="02070309020205020404" pitchFamily="49" charset="0"/>
                          <a:cs typeface="Courier New" panose="02070309020205020404" pitchFamily="49" charset="0"/>
                        </a:rPr>
                        <a:t>  filter(</a:t>
                      </a:r>
                      <a:r>
                        <a:rPr lang="en-US" sz="1600" dirty="0" err="1">
                          <a:latin typeface="Courier New" panose="02070309020205020404" pitchFamily="49" charset="0"/>
                          <a:cs typeface="Courier New" panose="02070309020205020404" pitchFamily="49" charset="0"/>
                        </a:rPr>
                        <a:t>last_month</a:t>
                      </a:r>
                      <a:r>
                        <a:rPr lang="en-US" sz="1600" dirty="0">
                          <a:latin typeface="Courier New" panose="02070309020205020404" pitchFamily="49" charset="0"/>
                          <a:cs typeface="Courier New" panose="02070309020205020404" pitchFamily="49" charset="0"/>
                        </a:rPr>
                        <a:t> == MONTH) %&gt;%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survfit</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Surv</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last_month</a:t>
                      </a:r>
                      <a:r>
                        <a:rPr lang="en-US" sz="1600" dirty="0">
                          <a:latin typeface="Courier New" panose="02070309020205020404" pitchFamily="49" charset="0"/>
                          <a:cs typeface="Courier New" panose="02070309020205020404" pitchFamily="49" charset="0"/>
                        </a:rPr>
                        <a:t>, ceased) ~ 1, data = .)</a:t>
                      </a:r>
                    </a:p>
                  </a:txBody>
                  <a:tcPr marL="121920" marR="121920" marT="60960" marB="60960"/>
                </a:tc>
                <a:extLst>
                  <a:ext uri="{0D108BD9-81ED-4DB2-BD59-A6C34878D82A}">
                    <a16:rowId xmlns:a16="http://schemas.microsoft.com/office/drawing/2014/main" val="143578361"/>
                  </a:ext>
                </a:extLst>
              </a:tr>
            </a:tbl>
          </a:graphicData>
        </a:graphic>
      </p:graphicFrame>
    </p:spTree>
    <p:extLst>
      <p:ext uri="{BB962C8B-B14F-4D97-AF65-F5344CB8AC3E}">
        <p14:creationId xmlns:p14="http://schemas.microsoft.com/office/powerpoint/2010/main" val="3106515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solidFill>
                  <a:schemeClr val="tx1"/>
                </a:solidFill>
              </a:rPr>
              <a:t>Survival Analysis</a:t>
            </a:r>
          </a:p>
        </p:txBody>
      </p:sp>
      <p:sp>
        <p:nvSpPr>
          <p:cNvPr id="6" name="Content Placeholder 5"/>
          <p:cNvSpPr>
            <a:spLocks noGrp="1"/>
          </p:cNvSpPr>
          <p:nvPr>
            <p:ph idx="1"/>
          </p:nvPr>
        </p:nvSpPr>
        <p:spPr/>
        <p:txBody>
          <a:bodyPr>
            <a:normAutofit/>
          </a:bodyPr>
          <a:lstStyle/>
          <a:p>
            <a:r>
              <a:rPr lang="en-US" sz="2800" dirty="0"/>
              <a:t>Statistical analysis of duration of time before an event (“fail”)</a:t>
            </a:r>
          </a:p>
          <a:p>
            <a:r>
              <a:rPr lang="en-US" sz="2800" dirty="0"/>
              <a:t>Women using FP in month 1 (</a:t>
            </a:r>
            <a:r>
              <a:rPr lang="en-US" sz="2800" dirty="0" err="1"/>
              <a:t>fp_use</a:t>
            </a:r>
            <a:r>
              <a:rPr lang="en-US" sz="2800" dirty="0"/>
              <a:t> == 1)</a:t>
            </a:r>
          </a:p>
          <a:p>
            <a:r>
              <a:rPr lang="en-US" sz="2800" dirty="0"/>
              <a:t>Estimating time until stop (</a:t>
            </a:r>
            <a:r>
              <a:rPr lang="en-US" sz="2800" dirty="0" err="1"/>
              <a:t>fp_use</a:t>
            </a:r>
            <a:r>
              <a:rPr lang="en-US" sz="2800" dirty="0"/>
              <a:t> == 0)</a:t>
            </a:r>
          </a:p>
        </p:txBody>
      </p:sp>
      <p:pic>
        <p:nvPicPr>
          <p:cNvPr id="4" name="Picture 3">
            <a:extLst>
              <a:ext uri="{FF2B5EF4-FFF2-40B4-BE49-F238E27FC236}">
                <a16:creationId xmlns:a16="http://schemas.microsoft.com/office/drawing/2014/main" id="{0E13371E-3DDE-4380-AE0D-69A493EC3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585899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Recoding Key Variables</a:t>
            </a:r>
          </a:p>
        </p:txBody>
      </p:sp>
      <p:graphicFrame>
        <p:nvGraphicFramePr>
          <p:cNvPr id="6" name="Content Placeholder 5"/>
          <p:cNvGraphicFramePr>
            <a:graphicFrameLocks noGrp="1"/>
          </p:cNvGraphicFramePr>
          <p:nvPr>
            <p:ph sz="half" idx="1"/>
            <p:extLst/>
          </p:nvPr>
        </p:nvGraphicFramePr>
        <p:xfrm>
          <a:off x="609600" y="1600201"/>
          <a:ext cx="10972800" cy="3320833"/>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57153927"/>
                    </a:ext>
                  </a:extLst>
                </a:gridCol>
                <a:gridCol w="5486400">
                  <a:extLst>
                    <a:ext uri="{9D8B030D-6E8A-4147-A177-3AD203B41FA5}">
                      <a16:colId xmlns:a16="http://schemas.microsoft.com/office/drawing/2014/main" val="40336346"/>
                    </a:ext>
                  </a:extLst>
                </a:gridCol>
              </a:tblGrid>
              <a:tr h="680545">
                <a:tc>
                  <a:txBody>
                    <a:bodyPr/>
                    <a:lstStyle/>
                    <a:p>
                      <a:pPr algn="ctr"/>
                      <a:r>
                        <a:rPr lang="en-US" sz="3200" b="1" dirty="0">
                          <a:latin typeface="+mn-lt"/>
                          <a:cs typeface="Courier New" panose="02070309020205020404" pitchFamily="49" charset="0"/>
                        </a:rPr>
                        <a:t>Stata</a:t>
                      </a:r>
                    </a:p>
                  </a:txBody>
                  <a:tcPr marL="121920" marR="121920" marT="60960" marB="60960"/>
                </a:tc>
                <a:tc>
                  <a:txBody>
                    <a:bodyPr/>
                    <a:lstStyle/>
                    <a:p>
                      <a:pPr algn="ctr"/>
                      <a:r>
                        <a:rPr lang="en-US" sz="3200" b="1" dirty="0"/>
                        <a:t>R</a:t>
                      </a:r>
                    </a:p>
                  </a:txBody>
                  <a:tcPr marL="121920" marR="121920" marT="60960" marB="60960"/>
                </a:tc>
                <a:extLst>
                  <a:ext uri="{0D108BD9-81ED-4DB2-BD59-A6C34878D82A}">
                    <a16:rowId xmlns:a16="http://schemas.microsoft.com/office/drawing/2014/main" val="1468454047"/>
                  </a:ext>
                </a:extLst>
              </a:tr>
              <a:tr h="2640288">
                <a:tc>
                  <a:txBody>
                    <a:bodyPr/>
                    <a:lstStyle/>
                    <a:p>
                      <a:r>
                        <a:rPr lang="en-US" sz="3200" dirty="0">
                          <a:latin typeface="Courier New" panose="02070309020205020404" pitchFamily="49" charset="0"/>
                          <a:cs typeface="Courier New" panose="02070309020205020404" pitchFamily="49" charset="0"/>
                        </a:rPr>
                        <a:t>recode </a:t>
                      </a:r>
                      <a:r>
                        <a:rPr lang="en-US" sz="3200" dirty="0" err="1">
                          <a:latin typeface="Courier New" panose="02070309020205020404" pitchFamily="49" charset="0"/>
                          <a:cs typeface="Courier New" panose="02070309020205020404" pitchFamily="49" charset="0"/>
                        </a:rPr>
                        <a:t>numcal_ke</a:t>
                      </a:r>
                      <a:r>
                        <a:rPr lang="en-US" sz="3200" dirty="0">
                          <a:latin typeface="Courier New" panose="02070309020205020404" pitchFamily="49" charset="0"/>
                          <a:cs typeface="Courier New" panose="02070309020205020404" pitchFamily="49" charset="0"/>
                        </a:rPr>
                        <a:t> (0=0) (90/92=0) (else=1), gen(</a:t>
                      </a:r>
                      <a:r>
                        <a:rPr lang="en-US" sz="3200" dirty="0" err="1">
                          <a:latin typeface="Courier New" panose="02070309020205020404" pitchFamily="49" charset="0"/>
                          <a:cs typeface="Courier New" panose="02070309020205020404" pitchFamily="49" charset="0"/>
                        </a:rPr>
                        <a:t>fp_use</a:t>
                      </a:r>
                      <a:r>
                        <a:rPr lang="en-US" sz="3200" dirty="0">
                          <a:latin typeface="Courier New" panose="02070309020205020404" pitchFamily="49" charset="0"/>
                          <a:cs typeface="Courier New" panose="02070309020205020404" pitchFamily="49" charset="0"/>
                        </a:rPr>
                        <a:t>)</a:t>
                      </a:r>
                    </a:p>
                  </a:txBody>
                  <a:tcPr marL="121920" marR="121920" marT="60960" marB="60960"/>
                </a:tc>
                <a:tc>
                  <a:txBody>
                    <a:bodyPr/>
                    <a:lstStyle/>
                    <a:p>
                      <a:r>
                        <a:rPr lang="en-US" sz="2100" dirty="0" err="1">
                          <a:latin typeface="Courier New" panose="02070309020205020404" pitchFamily="49" charset="0"/>
                          <a:cs typeface="Courier New" panose="02070309020205020404" pitchFamily="49" charset="0"/>
                        </a:rPr>
                        <a:t>dat</a:t>
                      </a:r>
                      <a:r>
                        <a:rPr lang="en-US" sz="2100" dirty="0">
                          <a:latin typeface="Courier New" panose="02070309020205020404" pitchFamily="49" charset="0"/>
                          <a:cs typeface="Courier New" panose="02070309020205020404" pitchFamily="49" charset="0"/>
                        </a:rPr>
                        <a:t> %&gt;% </a:t>
                      </a:r>
                    </a:p>
                    <a:p>
                      <a:r>
                        <a:rPr lang="en-US" sz="2100" dirty="0">
                          <a:latin typeface="Courier New" panose="02070309020205020404" pitchFamily="49" charset="0"/>
                          <a:cs typeface="Courier New" panose="02070309020205020404" pitchFamily="49" charset="0"/>
                        </a:rPr>
                        <a:t>  mutate(</a:t>
                      </a:r>
                    </a:p>
                    <a:p>
                      <a:r>
                        <a:rPr lang="en-US" sz="2100" dirty="0">
                          <a:latin typeface="Courier New" panose="02070309020205020404" pitchFamily="49" charset="0"/>
                          <a:cs typeface="Courier New" panose="02070309020205020404" pitchFamily="49" charset="0"/>
                        </a:rPr>
                        <a:t>    FP_USE = !FP %in% c(</a:t>
                      </a:r>
                    </a:p>
                    <a:p>
                      <a:r>
                        <a:rPr lang="en-US" sz="2100" dirty="0">
                          <a:latin typeface="Courier New" panose="02070309020205020404" pitchFamily="49" charset="0"/>
                          <a:cs typeface="Courier New" panose="02070309020205020404" pitchFamily="49" charset="0"/>
                        </a:rPr>
                        <a:t>      "B", "P", "T", "0"</a:t>
                      </a:r>
                    </a:p>
                    <a:p>
                      <a:r>
                        <a:rPr lang="en-US" sz="2100" dirty="0">
                          <a:latin typeface="Courier New" panose="02070309020205020404" pitchFamily="49" charset="0"/>
                          <a:cs typeface="Courier New" panose="02070309020205020404" pitchFamily="49" charset="0"/>
                        </a:rPr>
                        <a:t>    ),</a:t>
                      </a:r>
                    </a:p>
                    <a:p>
                      <a:r>
                        <a:rPr lang="en-US" sz="2100" dirty="0">
                          <a:latin typeface="Courier New" panose="02070309020205020404" pitchFamily="49" charset="0"/>
                          <a:cs typeface="Courier New" panose="02070309020205020404" pitchFamily="49" charset="0"/>
                        </a:rPr>
                        <a:t>    MONTH = </a:t>
                      </a:r>
                      <a:r>
                        <a:rPr lang="en-US" sz="2100" dirty="0" err="1">
                          <a:latin typeface="Courier New" panose="02070309020205020404" pitchFamily="49" charset="0"/>
                          <a:cs typeface="Courier New" panose="02070309020205020404" pitchFamily="49" charset="0"/>
                        </a:rPr>
                        <a:t>as.integer</a:t>
                      </a:r>
                      <a:r>
                        <a:rPr lang="en-US" sz="2100" dirty="0">
                          <a:latin typeface="Courier New" panose="02070309020205020404" pitchFamily="49" charset="0"/>
                          <a:cs typeface="Courier New" panose="02070309020205020404" pitchFamily="49" charset="0"/>
                        </a:rPr>
                        <a:t>(MONTH)</a:t>
                      </a:r>
                    </a:p>
                    <a:p>
                      <a:r>
                        <a:rPr lang="en-US" sz="2100" dirty="0">
                          <a:latin typeface="Courier New" panose="02070309020205020404" pitchFamily="49" charset="0"/>
                          <a:cs typeface="Courier New" panose="02070309020205020404" pitchFamily="49" charset="0"/>
                        </a:rPr>
                        <a:t>  ) </a:t>
                      </a:r>
                    </a:p>
                  </a:txBody>
                  <a:tcPr marL="121920" marR="121920" marT="60960" marB="60960"/>
                </a:tc>
                <a:extLst>
                  <a:ext uri="{0D108BD9-81ED-4DB2-BD59-A6C34878D82A}">
                    <a16:rowId xmlns:a16="http://schemas.microsoft.com/office/drawing/2014/main" val="143578361"/>
                  </a:ext>
                </a:extLst>
              </a:tr>
            </a:tbl>
          </a:graphicData>
        </a:graphic>
      </p:graphicFrame>
      <p:pic>
        <p:nvPicPr>
          <p:cNvPr id="4" name="Picture 3">
            <a:extLst>
              <a:ext uri="{FF2B5EF4-FFF2-40B4-BE49-F238E27FC236}">
                <a16:creationId xmlns:a16="http://schemas.microsoft.com/office/drawing/2014/main" id="{E0CEAB72-7124-49CF-8CDB-E900C38BF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037214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Survival Curve</a:t>
            </a:r>
          </a:p>
        </p:txBody>
      </p:sp>
      <p:graphicFrame>
        <p:nvGraphicFramePr>
          <p:cNvPr id="6" name="Content Placeholder 5"/>
          <p:cNvGraphicFramePr>
            <a:graphicFrameLocks noGrp="1"/>
          </p:cNvGraphicFramePr>
          <p:nvPr>
            <p:ph sz="half" idx="1"/>
            <p:extLst/>
          </p:nvPr>
        </p:nvGraphicFramePr>
        <p:xfrm>
          <a:off x="609600" y="1600201"/>
          <a:ext cx="10972800" cy="3320833"/>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57153927"/>
                    </a:ext>
                  </a:extLst>
                </a:gridCol>
                <a:gridCol w="5486400">
                  <a:extLst>
                    <a:ext uri="{9D8B030D-6E8A-4147-A177-3AD203B41FA5}">
                      <a16:colId xmlns:a16="http://schemas.microsoft.com/office/drawing/2014/main" val="40336346"/>
                    </a:ext>
                  </a:extLst>
                </a:gridCol>
              </a:tblGrid>
              <a:tr h="680545">
                <a:tc>
                  <a:txBody>
                    <a:bodyPr/>
                    <a:lstStyle/>
                    <a:p>
                      <a:pPr algn="ctr"/>
                      <a:r>
                        <a:rPr lang="en-US" sz="3200" b="1" dirty="0">
                          <a:latin typeface="+mn-lt"/>
                          <a:cs typeface="Courier New" panose="02070309020205020404" pitchFamily="49" charset="0"/>
                        </a:rPr>
                        <a:t>Stata</a:t>
                      </a:r>
                    </a:p>
                  </a:txBody>
                  <a:tcPr marL="121920" marR="121920" marT="60960" marB="60960"/>
                </a:tc>
                <a:tc>
                  <a:txBody>
                    <a:bodyPr/>
                    <a:lstStyle/>
                    <a:p>
                      <a:pPr algn="ctr"/>
                      <a:r>
                        <a:rPr lang="en-US" sz="3200" b="1" dirty="0"/>
                        <a:t>R</a:t>
                      </a:r>
                    </a:p>
                  </a:txBody>
                  <a:tcPr marL="121920" marR="121920" marT="60960" marB="60960"/>
                </a:tc>
                <a:extLst>
                  <a:ext uri="{0D108BD9-81ED-4DB2-BD59-A6C34878D82A}">
                    <a16:rowId xmlns:a16="http://schemas.microsoft.com/office/drawing/2014/main" val="1468454047"/>
                  </a:ext>
                </a:extLst>
              </a:tr>
              <a:tr h="2640288">
                <a:tc>
                  <a:txBody>
                    <a:bodyPr/>
                    <a:lstStyle/>
                    <a:p>
                      <a:r>
                        <a:rPr lang="en-US" sz="3200" dirty="0" err="1">
                          <a:latin typeface="Courier New" panose="02070309020205020404" pitchFamily="49" charset="0"/>
                          <a:cs typeface="Courier New" panose="02070309020205020404" pitchFamily="49" charset="0"/>
                        </a:rPr>
                        <a:t>stset</a:t>
                      </a:r>
                      <a:r>
                        <a:rPr lang="en-US" sz="3200" dirty="0">
                          <a:latin typeface="Courier New" panose="02070309020205020404" pitchFamily="49" charset="0"/>
                          <a:cs typeface="Courier New" panose="02070309020205020404" pitchFamily="49" charset="0"/>
                        </a:rPr>
                        <a:t> month, id(</a:t>
                      </a:r>
                      <a:r>
                        <a:rPr lang="en-US" sz="3200" dirty="0" err="1">
                          <a:latin typeface="Courier New" panose="02070309020205020404" pitchFamily="49" charset="0"/>
                          <a:cs typeface="Courier New" panose="02070309020205020404" pitchFamily="49" charset="0"/>
                        </a:rPr>
                        <a:t>personid</a:t>
                      </a:r>
                      <a:r>
                        <a:rPr lang="en-US" sz="3200" dirty="0">
                          <a:latin typeface="Courier New" panose="02070309020205020404" pitchFamily="49" charset="0"/>
                          <a:cs typeface="Courier New" panose="02070309020205020404" pitchFamily="49" charset="0"/>
                        </a:rPr>
                        <a:t>) failure(</a:t>
                      </a:r>
                      <a:r>
                        <a:rPr lang="en-US" sz="3200" dirty="0" err="1">
                          <a:latin typeface="Courier New" panose="02070309020205020404" pitchFamily="49" charset="0"/>
                          <a:cs typeface="Courier New" panose="02070309020205020404" pitchFamily="49" charset="0"/>
                        </a:rPr>
                        <a:t>fp_use</a:t>
                      </a:r>
                      <a:r>
                        <a:rPr lang="en-US" sz="3200" dirty="0">
                          <a:latin typeface="Courier New" panose="02070309020205020404" pitchFamily="49" charset="0"/>
                          <a:cs typeface="Courier New" panose="02070309020205020404" pitchFamily="49" charset="0"/>
                        </a:rPr>
                        <a:t>==0)</a:t>
                      </a:r>
                    </a:p>
                    <a:p>
                      <a:endParaRPr lang="en-US" sz="3200" dirty="0">
                        <a:latin typeface="Courier New" panose="02070309020205020404" pitchFamily="49" charset="0"/>
                        <a:cs typeface="Courier New" panose="02070309020205020404" pitchFamily="49" charset="0"/>
                      </a:endParaRPr>
                    </a:p>
                    <a:p>
                      <a:r>
                        <a:rPr lang="en-US" sz="3200" dirty="0" err="1">
                          <a:latin typeface="Courier New" panose="02070309020205020404" pitchFamily="49" charset="0"/>
                          <a:cs typeface="Courier New" panose="02070309020205020404" pitchFamily="49" charset="0"/>
                        </a:rPr>
                        <a:t>sts</a:t>
                      </a:r>
                      <a:r>
                        <a:rPr lang="en-US" sz="3200" dirty="0">
                          <a:latin typeface="Courier New" panose="02070309020205020404" pitchFamily="49" charset="0"/>
                          <a:cs typeface="Courier New" panose="02070309020205020404" pitchFamily="49" charset="0"/>
                        </a:rPr>
                        <a:t> graph</a:t>
                      </a:r>
                    </a:p>
                  </a:txBody>
                  <a:tcPr marL="121920" marR="121920" marT="60960" marB="60960"/>
                </a:tc>
                <a:tc>
                  <a:txBody>
                    <a:bodyPr/>
                    <a:lstStyle/>
                    <a:p>
                      <a:r>
                        <a:rPr lang="en-US" sz="2100" dirty="0" err="1">
                          <a:latin typeface="Courier New" panose="02070309020205020404" pitchFamily="49" charset="0"/>
                          <a:cs typeface="Courier New" panose="02070309020205020404" pitchFamily="49" charset="0"/>
                        </a:rPr>
                        <a:t>autoplot</a:t>
                      </a:r>
                      <a:r>
                        <a:rPr lang="en-US" sz="2100" dirty="0">
                          <a:latin typeface="Courier New" panose="02070309020205020404" pitchFamily="49" charset="0"/>
                          <a:cs typeface="Courier New" panose="02070309020205020404" pitchFamily="49" charset="0"/>
                        </a:rPr>
                        <a:t>(</a:t>
                      </a:r>
                      <a:r>
                        <a:rPr lang="en-US" sz="2100" dirty="0" err="1">
                          <a:latin typeface="Courier New" panose="02070309020205020404" pitchFamily="49" charset="0"/>
                          <a:cs typeface="Courier New" panose="02070309020205020404" pitchFamily="49" charset="0"/>
                        </a:rPr>
                        <a:t>dat</a:t>
                      </a:r>
                      <a:r>
                        <a:rPr lang="en-US" sz="2100" dirty="0">
                          <a:latin typeface="Courier New" panose="02070309020205020404" pitchFamily="49" charset="0"/>
                          <a:cs typeface="Courier New" panose="02070309020205020404" pitchFamily="49" charset="0"/>
                        </a:rPr>
                        <a:t>)</a:t>
                      </a:r>
                    </a:p>
                  </a:txBody>
                  <a:tcPr marL="121920" marR="121920" marT="60960" marB="60960"/>
                </a:tc>
                <a:extLst>
                  <a:ext uri="{0D108BD9-81ED-4DB2-BD59-A6C34878D82A}">
                    <a16:rowId xmlns:a16="http://schemas.microsoft.com/office/drawing/2014/main" val="143578361"/>
                  </a:ext>
                </a:extLst>
              </a:tr>
            </a:tbl>
          </a:graphicData>
        </a:graphic>
      </p:graphicFrame>
      <p:pic>
        <p:nvPicPr>
          <p:cNvPr id="4" name="Picture 3">
            <a:extLst>
              <a:ext uri="{FF2B5EF4-FFF2-40B4-BE49-F238E27FC236}">
                <a16:creationId xmlns:a16="http://schemas.microsoft.com/office/drawing/2014/main" id="{1D167DA2-5D13-4D04-90C0-840EA1D1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873470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769441"/>
          </a:xfrm>
          <a:prstGeom prst="rect">
            <a:avLst/>
          </a:prstGeom>
          <a:noFill/>
          <a:effectLst/>
        </p:spPr>
        <p:txBody>
          <a:bodyPr wrap="square" rtlCol="0">
            <a:spAutoFit/>
          </a:bodyPr>
          <a:lstStyle/>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Questions?</a:t>
            </a:r>
            <a:endParaRPr lang="fr-CA" sz="4400" dirty="0">
              <a:solidFill>
                <a:srgbClr val="00667D"/>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0" y="245328"/>
            <a:ext cx="7252793" cy="6032810"/>
          </a:xfrm>
        </p:spPr>
      </p:pic>
      <p:pic>
        <p:nvPicPr>
          <p:cNvPr id="7" name="Picture 6">
            <a:extLst>
              <a:ext uri="{FF2B5EF4-FFF2-40B4-BE49-F238E27FC236}">
                <a16:creationId xmlns:a16="http://schemas.microsoft.com/office/drawing/2014/main" id="{C9105564-C5DD-440F-A8C0-E7FFC165F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1155296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5935355" y="2678246"/>
            <a:ext cx="5872332" cy="2123658"/>
          </a:xfrm>
          <a:prstGeom prst="rect">
            <a:avLst/>
          </a:prstGeom>
          <a:noFill/>
          <a:effectLst/>
        </p:spPr>
        <p:txBody>
          <a:bodyPr wrap="square" rtlCol="0">
            <a:spAutoFit/>
          </a:bodyPr>
          <a:lstStyle/>
          <a:p>
            <a:pPr algn="ctr"/>
            <a:r>
              <a:rPr lang="en-CA" sz="4400" b="1" dirty="0">
                <a:solidFill>
                  <a:srgbClr val="00667D"/>
                </a:solidFill>
                <a:latin typeface="Segoe UI" panose="020B0502040204020203" pitchFamily="34" charset="0"/>
                <a:ea typeface="Segoe UI" panose="020B0502040204020203" pitchFamily="34" charset="0"/>
                <a:cs typeface="Segoe UI" panose="020B0502040204020203" pitchFamily="34" charset="0"/>
              </a:rPr>
              <a:t>Coming soon: </a:t>
            </a:r>
          </a:p>
          <a:p>
            <a:pPr algn="ctr"/>
            <a:r>
              <a:rPr lang="en-CA" sz="4400" dirty="0">
                <a:solidFill>
                  <a:srgbClr val="00667D"/>
                </a:solidFill>
                <a:latin typeface="Segoe UI" panose="020B0502040204020203" pitchFamily="34" charset="0"/>
                <a:cs typeface="Segoe UI" panose="020B0502040204020203" pitchFamily="34" charset="0"/>
              </a:rPr>
              <a:t>Public access of PMA longitudinal data </a:t>
            </a:r>
            <a:endParaRPr lang="fr-CA" sz="4400" dirty="0">
              <a:solidFill>
                <a:srgbClr val="00667D"/>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a:xfrm>
            <a:off x="1" y="236229"/>
            <a:ext cx="6356194" cy="6010206"/>
          </a:xfrm>
        </p:spPr>
      </p:pic>
      <p:pic>
        <p:nvPicPr>
          <p:cNvPr id="4" name="Picture 3">
            <a:extLst>
              <a:ext uri="{FF2B5EF4-FFF2-40B4-BE49-F238E27FC236}">
                <a16:creationId xmlns:a16="http://schemas.microsoft.com/office/drawing/2014/main" id="{48F38795-4D90-4141-B308-3D88C2DA3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01" y="6377910"/>
            <a:ext cx="1304778" cy="365760"/>
          </a:xfrm>
          <a:prstGeom prst="rect">
            <a:avLst/>
          </a:prstGeom>
        </p:spPr>
      </p:pic>
    </p:spTree>
    <p:extLst>
      <p:ext uri="{BB962C8B-B14F-4D97-AF65-F5344CB8AC3E}">
        <p14:creationId xmlns:p14="http://schemas.microsoft.com/office/powerpoint/2010/main" val="250484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2174536" y="4970961"/>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4A164A"/>
                </a:solidFill>
                <a:latin typeface="Segoe UI" panose="020B0502040204020203" pitchFamily="34" charset="0"/>
                <a:cs typeface="Segoe UI" panose="020B0502040204020203" pitchFamily="34" charset="0"/>
              </a:rPr>
              <a:t>      </a:t>
            </a:r>
            <a:r>
              <a:rPr lang="en-US" b="1" i="1" dirty="0">
                <a:solidFill>
                  <a:srgbClr val="4A164A"/>
                </a:solidFill>
                <a:latin typeface="Segoe UI" panose="020B0502040204020203" pitchFamily="34" charset="0"/>
                <a:cs typeface="Segoe UI" panose="020B0502040204020203" pitchFamily="34" charset="0"/>
              </a:rPr>
              <a:t>Public</a:t>
            </a:r>
          </a:p>
        </p:txBody>
      </p:sp>
      <p:sp>
        <p:nvSpPr>
          <p:cNvPr id="4" name="Title 1"/>
          <p:cNvSpPr>
            <a:spLocks noGrp="1"/>
          </p:cNvSpPr>
          <p:nvPr>
            <p:ph type="title"/>
          </p:nvPr>
        </p:nvSpPr>
        <p:spPr>
          <a:xfrm>
            <a:off x="439712" y="246902"/>
            <a:ext cx="11382850" cy="619083"/>
          </a:xfrm>
        </p:spPr>
        <p:txBody>
          <a:bodyPr/>
          <a:lstStyle/>
          <a:p>
            <a:pPr algn="ctr"/>
            <a:r>
              <a:rPr lang="en-US" sz="3200" dirty="0">
                <a:solidFill>
                  <a:schemeClr val="tx1"/>
                </a:solidFill>
              </a:rPr>
              <a:t>PMA Panel Design</a:t>
            </a:r>
          </a:p>
        </p:txBody>
      </p:sp>
      <p:sp>
        <p:nvSpPr>
          <p:cNvPr id="5" name="Trapezoid 4"/>
          <p:cNvSpPr/>
          <p:nvPr/>
        </p:nvSpPr>
        <p:spPr>
          <a:xfrm rot="5400000">
            <a:off x="5977092" y="-2205313"/>
            <a:ext cx="1216533" cy="8992998"/>
          </a:xfrm>
          <a:prstGeom prst="trapezoid">
            <a:avLst/>
          </a:prstGeom>
          <a:solidFill>
            <a:srgbClr val="550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80065" y="2502631"/>
            <a:ext cx="1268894" cy="584775"/>
          </a:xfrm>
          <a:prstGeom prst="rect">
            <a:avLst/>
          </a:prstGeom>
          <a:noFill/>
          <a:ln>
            <a:noFill/>
          </a:ln>
        </p:spPr>
        <p:txBody>
          <a:bodyPr wrap="square" rtlCol="0">
            <a:spAutoFit/>
          </a:bodyPr>
          <a:lstStyle/>
          <a:p>
            <a:pPr algn="ctr"/>
            <a:r>
              <a:rPr lang="en-US" sz="1600" b="1" dirty="0">
                <a:latin typeface="Segoe UI" panose="020B0502040204020203" pitchFamily="34" charset="0"/>
                <a:cs typeface="Segoe UI" panose="020B0502040204020203" pitchFamily="34" charset="0"/>
              </a:rPr>
              <a:t>Household</a:t>
            </a:r>
          </a:p>
          <a:p>
            <a:pPr algn="ctr"/>
            <a:r>
              <a:rPr lang="en-US" sz="1600" b="1" dirty="0">
                <a:latin typeface="Segoe UI" panose="020B0502040204020203" pitchFamily="34" charset="0"/>
                <a:cs typeface="Segoe UI" panose="020B0502040204020203" pitchFamily="34" charset="0"/>
              </a:rPr>
              <a:t>Panel</a:t>
            </a:r>
          </a:p>
        </p:txBody>
      </p:sp>
      <p:sp>
        <p:nvSpPr>
          <p:cNvPr id="18" name="TextBox 17"/>
          <p:cNvSpPr txBox="1"/>
          <p:nvPr/>
        </p:nvSpPr>
        <p:spPr>
          <a:xfrm>
            <a:off x="365445" y="5127238"/>
            <a:ext cx="1268894" cy="584775"/>
          </a:xfrm>
          <a:prstGeom prst="rect">
            <a:avLst/>
          </a:prstGeom>
          <a:noFill/>
          <a:ln>
            <a:noFill/>
          </a:ln>
        </p:spPr>
        <p:txBody>
          <a:bodyPr wrap="square" rtlCol="0">
            <a:spAutoFit/>
          </a:bodyPr>
          <a:lstStyle/>
          <a:p>
            <a:pPr algn="ctr"/>
            <a:r>
              <a:rPr lang="en-US" sz="1600" b="1" dirty="0">
                <a:latin typeface="Segoe UI" panose="020B0502040204020203" pitchFamily="34" charset="0"/>
                <a:cs typeface="Segoe UI" panose="020B0502040204020203" pitchFamily="34" charset="0"/>
              </a:rPr>
              <a:t>SDP</a:t>
            </a:r>
          </a:p>
          <a:p>
            <a:pPr algn="ctr"/>
            <a:r>
              <a:rPr lang="en-US" sz="1600" b="1" dirty="0">
                <a:latin typeface="Segoe UI" panose="020B0502040204020203" pitchFamily="34" charset="0"/>
                <a:cs typeface="Segoe UI" panose="020B0502040204020203" pitchFamily="34" charset="0"/>
              </a:rPr>
              <a:t>Panel</a:t>
            </a:r>
          </a:p>
        </p:txBody>
      </p:sp>
      <p:sp>
        <p:nvSpPr>
          <p:cNvPr id="21" name="Rectangle 20"/>
          <p:cNvSpPr/>
          <p:nvPr/>
        </p:nvSpPr>
        <p:spPr>
          <a:xfrm>
            <a:off x="2145855" y="4446162"/>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4A164A"/>
                </a:solidFill>
                <a:latin typeface="Segoe UI" panose="020B0502040204020203" pitchFamily="34" charset="0"/>
                <a:cs typeface="Segoe UI" panose="020B0502040204020203" pitchFamily="34" charset="0"/>
              </a:rPr>
              <a:t>      </a:t>
            </a:r>
            <a:r>
              <a:rPr lang="en-US" b="1" i="1" dirty="0">
                <a:solidFill>
                  <a:srgbClr val="4A164A"/>
                </a:solidFill>
                <a:latin typeface="Segoe UI" panose="020B0502040204020203" pitchFamily="34" charset="0"/>
                <a:cs typeface="Segoe UI" panose="020B0502040204020203" pitchFamily="34" charset="0"/>
              </a:rPr>
              <a:t>Private</a:t>
            </a:r>
          </a:p>
        </p:txBody>
      </p:sp>
      <p:sp>
        <p:nvSpPr>
          <p:cNvPr id="35" name="Rectangle 34"/>
          <p:cNvSpPr/>
          <p:nvPr/>
        </p:nvSpPr>
        <p:spPr>
          <a:xfrm rot="16200000">
            <a:off x="1329189" y="3844906"/>
            <a:ext cx="1770840" cy="3691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D2959"/>
                </a:solidFill>
                <a:latin typeface="Segoe UI" panose="020B0502040204020203" pitchFamily="34" charset="0"/>
                <a:cs typeface="Segoe UI" panose="020B0502040204020203" pitchFamily="34" charset="0"/>
              </a:rPr>
              <a:t>Linked</a:t>
            </a:r>
          </a:p>
        </p:txBody>
      </p:sp>
      <p:sp>
        <p:nvSpPr>
          <p:cNvPr id="42" name="TextBox 41"/>
          <p:cNvSpPr txBox="1"/>
          <p:nvPr/>
        </p:nvSpPr>
        <p:spPr>
          <a:xfrm>
            <a:off x="2677250" y="2125215"/>
            <a:ext cx="2229521" cy="369332"/>
          </a:xfrm>
          <a:prstGeom prst="rect">
            <a:avLst/>
          </a:prstGeom>
          <a:noFill/>
        </p:spPr>
        <p:txBody>
          <a:bodyPr wrap="none" rtlCol="0">
            <a:spAutoFit/>
          </a:bodyPr>
          <a:lstStyle/>
          <a:p>
            <a:r>
              <a:rPr lang="en-US" b="1" i="1" dirty="0">
                <a:solidFill>
                  <a:schemeClr val="bg1"/>
                </a:solidFill>
                <a:latin typeface="Segoe UI" panose="020B0502040204020203" pitchFamily="34" charset="0"/>
                <a:cs typeface="Segoe UI" panose="020B0502040204020203" pitchFamily="34" charset="0"/>
              </a:rPr>
              <a:t>Open Panel Design</a:t>
            </a: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18834" r="13952" b="50853"/>
          <a:stretch/>
        </p:blipFill>
        <p:spPr>
          <a:xfrm>
            <a:off x="581149" y="1704860"/>
            <a:ext cx="883463" cy="835993"/>
          </a:xfrm>
          <a:prstGeom prst="rect">
            <a:avLst/>
          </a:prstGeom>
        </p:spPr>
      </p:pic>
      <p:pic>
        <p:nvPicPr>
          <p:cNvPr id="3" name="Picture 2"/>
          <p:cNvPicPr>
            <a:picLocks noChangeAspect="1"/>
          </p:cNvPicPr>
          <p:nvPr/>
        </p:nvPicPr>
        <p:blipFill rotWithShape="1">
          <a:blip r:embed="rId4" cstate="hqprint">
            <a:extLst>
              <a:ext uri="{28A0092B-C50C-407E-A947-70E740481C1C}">
                <a14:useLocalDpi xmlns:a14="http://schemas.microsoft.com/office/drawing/2010/main" val="0"/>
              </a:ext>
            </a:extLst>
          </a:blip>
          <a:srcRect l="20038" t="50698" r="15757"/>
          <a:stretch/>
        </p:blipFill>
        <p:spPr>
          <a:xfrm>
            <a:off x="489074" y="4127431"/>
            <a:ext cx="1023507" cy="1017110"/>
          </a:xfrm>
          <a:prstGeom prst="rect">
            <a:avLst/>
          </a:prstGeom>
        </p:spPr>
      </p:pic>
      <p:sp>
        <p:nvSpPr>
          <p:cNvPr id="63" name="Rectangle 62"/>
          <p:cNvSpPr/>
          <p:nvPr/>
        </p:nvSpPr>
        <p:spPr>
          <a:xfrm rot="16200000">
            <a:off x="5807732" y="3847900"/>
            <a:ext cx="1770840" cy="3691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D2959"/>
                </a:solidFill>
                <a:latin typeface="Segoe UI" panose="020B0502040204020203" pitchFamily="34" charset="0"/>
                <a:cs typeface="Segoe UI" panose="020B0502040204020203" pitchFamily="34" charset="0"/>
              </a:rPr>
              <a:t>Linked</a:t>
            </a:r>
          </a:p>
        </p:txBody>
      </p:sp>
      <p:sp>
        <p:nvSpPr>
          <p:cNvPr id="65" name="Rectangle 64"/>
          <p:cNvSpPr/>
          <p:nvPr/>
        </p:nvSpPr>
        <p:spPr>
          <a:xfrm rot="16200000">
            <a:off x="10332717" y="3840602"/>
            <a:ext cx="1770840" cy="3691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D2959"/>
                </a:solidFill>
                <a:latin typeface="Segoe UI" panose="020B0502040204020203" pitchFamily="34" charset="0"/>
                <a:cs typeface="Segoe UI" panose="020B0502040204020203" pitchFamily="34" charset="0"/>
              </a:rPr>
              <a:t>Linked</a:t>
            </a:r>
          </a:p>
        </p:txBody>
      </p:sp>
      <p:sp>
        <p:nvSpPr>
          <p:cNvPr id="6" name="Flowchart: Off-page Connector 5"/>
          <p:cNvSpPr/>
          <p:nvPr/>
        </p:nvSpPr>
        <p:spPr>
          <a:xfrm>
            <a:off x="1323091" y="861719"/>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1482374" y="878027"/>
            <a:ext cx="1268894" cy="584775"/>
          </a:xfrm>
          <a:prstGeom prst="rect">
            <a:avLst/>
          </a:prstGeom>
          <a:noFill/>
          <a:ln>
            <a:noFill/>
          </a:ln>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Panel Enrollment</a:t>
            </a:r>
          </a:p>
        </p:txBody>
      </p:sp>
      <p:sp>
        <p:nvSpPr>
          <p:cNvPr id="70" name="Flowchart: Off-page Connector 69"/>
          <p:cNvSpPr/>
          <p:nvPr/>
        </p:nvSpPr>
        <p:spPr>
          <a:xfrm>
            <a:off x="5778548" y="1058526"/>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5778548" y="1074034"/>
            <a:ext cx="1498508" cy="584775"/>
          </a:xfrm>
          <a:prstGeom prst="rect">
            <a:avLst/>
          </a:prstGeom>
          <a:noFill/>
          <a:ln>
            <a:noFill/>
          </a:ln>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 Age-in</a:t>
            </a:r>
          </a:p>
          <a:p>
            <a:pPr algn="ctr"/>
            <a:r>
              <a:rPr lang="en-US" sz="1600" b="1" dirty="0">
                <a:solidFill>
                  <a:schemeClr val="bg1"/>
                </a:solidFill>
                <a:latin typeface="Segoe UI" panose="020B0502040204020203" pitchFamily="34" charset="0"/>
                <a:cs typeface="Segoe UI" panose="020B0502040204020203" pitchFamily="34" charset="0"/>
              </a:rPr>
              <a:t>Move-in/out</a:t>
            </a:r>
          </a:p>
        </p:txBody>
      </p:sp>
      <p:sp>
        <p:nvSpPr>
          <p:cNvPr id="72" name="Flowchart: Off-page Connector 71"/>
          <p:cNvSpPr/>
          <p:nvPr/>
        </p:nvSpPr>
        <p:spPr>
          <a:xfrm>
            <a:off x="10235101" y="1221569"/>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10235101" y="1237077"/>
            <a:ext cx="1498508" cy="584775"/>
          </a:xfrm>
          <a:prstGeom prst="rect">
            <a:avLst/>
          </a:prstGeom>
          <a:noFill/>
          <a:ln>
            <a:noFill/>
          </a:ln>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 Age-in</a:t>
            </a:r>
          </a:p>
          <a:p>
            <a:pPr algn="ctr"/>
            <a:r>
              <a:rPr lang="en-US" sz="1600" b="1" dirty="0">
                <a:solidFill>
                  <a:schemeClr val="bg1"/>
                </a:solidFill>
                <a:latin typeface="Segoe UI" panose="020B0502040204020203" pitchFamily="34" charset="0"/>
                <a:cs typeface="Segoe UI" panose="020B0502040204020203" pitchFamily="34" charset="0"/>
              </a:rPr>
              <a:t>Move-in/out</a:t>
            </a:r>
          </a:p>
        </p:txBody>
      </p:sp>
      <p:sp>
        <p:nvSpPr>
          <p:cNvPr id="8" name="Down Arrow 7"/>
          <p:cNvSpPr/>
          <p:nvPr/>
        </p:nvSpPr>
        <p:spPr>
          <a:xfrm>
            <a:off x="1791146" y="2531718"/>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1785634" y="5180821"/>
            <a:ext cx="595423" cy="946309"/>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wn Arrow 75"/>
          <p:cNvSpPr/>
          <p:nvPr/>
        </p:nvSpPr>
        <p:spPr>
          <a:xfrm>
            <a:off x="4131753" y="5225800"/>
            <a:ext cx="595423" cy="90133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118886" y="4663987"/>
            <a:ext cx="621158" cy="600678"/>
          </a:xfrm>
          <a:prstGeom prst="ellipse">
            <a:avLst/>
          </a:prstGeom>
          <a:solidFill>
            <a:srgbClr val="E4789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6 mo.</a:t>
            </a:r>
          </a:p>
        </p:txBody>
      </p:sp>
      <p:sp>
        <p:nvSpPr>
          <p:cNvPr id="57" name="Oval 56"/>
          <p:cNvSpPr/>
          <p:nvPr/>
        </p:nvSpPr>
        <p:spPr>
          <a:xfrm>
            <a:off x="1769697" y="4663987"/>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YR1</a:t>
            </a:r>
          </a:p>
        </p:txBody>
      </p:sp>
      <p:sp>
        <p:nvSpPr>
          <p:cNvPr id="77" name="Down Arrow 76"/>
          <p:cNvSpPr/>
          <p:nvPr/>
        </p:nvSpPr>
        <p:spPr>
          <a:xfrm>
            <a:off x="8750492" y="5127238"/>
            <a:ext cx="595423" cy="999892"/>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727567" y="4625122"/>
            <a:ext cx="621158" cy="600678"/>
          </a:xfrm>
          <a:prstGeom prst="ellipse">
            <a:avLst/>
          </a:prstGeom>
          <a:solidFill>
            <a:srgbClr val="E4789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6 mo.</a:t>
            </a:r>
          </a:p>
        </p:txBody>
      </p:sp>
      <p:sp>
        <p:nvSpPr>
          <p:cNvPr id="78" name="TextBox 77"/>
          <p:cNvSpPr txBox="1"/>
          <p:nvPr/>
        </p:nvSpPr>
        <p:spPr>
          <a:xfrm>
            <a:off x="2243610" y="2925498"/>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X-section results</a:t>
            </a:r>
          </a:p>
        </p:txBody>
      </p:sp>
      <p:sp>
        <p:nvSpPr>
          <p:cNvPr id="79" name="TextBox 78"/>
          <p:cNvSpPr txBox="1"/>
          <p:nvPr/>
        </p:nvSpPr>
        <p:spPr>
          <a:xfrm>
            <a:off x="2317503" y="5545897"/>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SDP + CEI</a:t>
            </a:r>
          </a:p>
        </p:txBody>
      </p:sp>
      <p:sp>
        <p:nvSpPr>
          <p:cNvPr id="10" name="Oval 9"/>
          <p:cNvSpPr/>
          <p:nvPr/>
        </p:nvSpPr>
        <p:spPr>
          <a:xfrm>
            <a:off x="1778280" y="1981916"/>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YR1</a:t>
            </a:r>
          </a:p>
        </p:txBody>
      </p:sp>
      <p:cxnSp>
        <p:nvCxnSpPr>
          <p:cNvPr id="28" name="Straight Arrow Connector 27"/>
          <p:cNvCxnSpPr/>
          <p:nvPr/>
        </p:nvCxnSpPr>
        <p:spPr>
          <a:xfrm>
            <a:off x="2093736" y="2606673"/>
            <a:ext cx="0" cy="2048556"/>
          </a:xfrm>
          <a:prstGeom prst="straightConnector1">
            <a:avLst/>
          </a:prstGeom>
          <a:ln w="41275" cap="rnd">
            <a:solidFill>
              <a:srgbClr val="CD295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698395" y="2778960"/>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Panel results</a:t>
            </a:r>
          </a:p>
        </p:txBody>
      </p:sp>
      <p:sp>
        <p:nvSpPr>
          <p:cNvPr id="81" name="Down Arrow 80"/>
          <p:cNvSpPr/>
          <p:nvPr/>
        </p:nvSpPr>
        <p:spPr>
          <a:xfrm>
            <a:off x="6274093" y="2534796"/>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261497" y="1967829"/>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YR2</a:t>
            </a:r>
          </a:p>
        </p:txBody>
      </p:sp>
      <p:cxnSp>
        <p:nvCxnSpPr>
          <p:cNvPr id="64" name="Straight Arrow Connector 63"/>
          <p:cNvCxnSpPr/>
          <p:nvPr/>
        </p:nvCxnSpPr>
        <p:spPr>
          <a:xfrm>
            <a:off x="6572279" y="2609667"/>
            <a:ext cx="0" cy="2048556"/>
          </a:xfrm>
          <a:prstGeom prst="straightConnector1">
            <a:avLst/>
          </a:prstGeom>
          <a:ln w="41275" cap="rnd">
            <a:solidFill>
              <a:srgbClr val="CD295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82" name="Down Arrow 81"/>
          <p:cNvSpPr/>
          <p:nvPr/>
        </p:nvSpPr>
        <p:spPr>
          <a:xfrm>
            <a:off x="6287244" y="5132477"/>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261497" y="4668533"/>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YR2</a:t>
            </a:r>
          </a:p>
        </p:txBody>
      </p:sp>
      <p:sp>
        <p:nvSpPr>
          <p:cNvPr id="83" name="TextBox 82"/>
          <p:cNvSpPr txBox="1"/>
          <p:nvPr/>
        </p:nvSpPr>
        <p:spPr>
          <a:xfrm>
            <a:off x="6791515" y="5396937"/>
            <a:ext cx="1623074" cy="738664"/>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SDP interview + client exit interview</a:t>
            </a:r>
          </a:p>
        </p:txBody>
      </p:sp>
      <p:sp>
        <p:nvSpPr>
          <p:cNvPr id="84" name="TextBox 83"/>
          <p:cNvSpPr txBox="1"/>
          <p:nvPr/>
        </p:nvSpPr>
        <p:spPr>
          <a:xfrm>
            <a:off x="11212846" y="2561990"/>
            <a:ext cx="1110142" cy="738664"/>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X-section + panel results</a:t>
            </a:r>
          </a:p>
        </p:txBody>
      </p:sp>
      <p:sp>
        <p:nvSpPr>
          <p:cNvPr id="85" name="Down Arrow 84"/>
          <p:cNvSpPr/>
          <p:nvPr/>
        </p:nvSpPr>
        <p:spPr>
          <a:xfrm>
            <a:off x="10798914" y="2505702"/>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10781537" y="2005995"/>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YR3</a:t>
            </a:r>
          </a:p>
        </p:txBody>
      </p:sp>
      <p:cxnSp>
        <p:nvCxnSpPr>
          <p:cNvPr id="66" name="Straight Arrow Connector 65"/>
          <p:cNvCxnSpPr/>
          <p:nvPr/>
        </p:nvCxnSpPr>
        <p:spPr>
          <a:xfrm>
            <a:off x="11097264" y="2602369"/>
            <a:ext cx="0" cy="2048556"/>
          </a:xfrm>
          <a:prstGeom prst="straightConnector1">
            <a:avLst/>
          </a:prstGeom>
          <a:ln w="41275" cap="rnd">
            <a:solidFill>
              <a:srgbClr val="CD295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86" name="Down Arrow 85"/>
          <p:cNvSpPr/>
          <p:nvPr/>
        </p:nvSpPr>
        <p:spPr>
          <a:xfrm>
            <a:off x="10824649" y="5199535"/>
            <a:ext cx="595423" cy="946309"/>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11212846" y="5324780"/>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SDP + CEI</a:t>
            </a:r>
          </a:p>
        </p:txBody>
      </p:sp>
      <p:sp>
        <p:nvSpPr>
          <p:cNvPr id="61" name="Oval 60"/>
          <p:cNvSpPr/>
          <p:nvPr/>
        </p:nvSpPr>
        <p:spPr>
          <a:xfrm>
            <a:off x="10798914" y="4656310"/>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YR3</a:t>
            </a:r>
          </a:p>
        </p:txBody>
      </p:sp>
    </p:spTree>
    <p:extLst>
      <p:ext uri="{BB962C8B-B14F-4D97-AF65-F5344CB8AC3E}">
        <p14:creationId xmlns:p14="http://schemas.microsoft.com/office/powerpoint/2010/main" val="245845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D92FB0-58CD-844D-BCE9-A09D7B772170}"/>
              </a:ext>
            </a:extLst>
          </p:cNvPr>
          <p:cNvSpPr txBox="1">
            <a:spLocks/>
          </p:cNvSpPr>
          <p:nvPr/>
        </p:nvSpPr>
        <p:spPr>
          <a:xfrm>
            <a:off x="190006" y="291612"/>
            <a:ext cx="3230088" cy="1200329"/>
          </a:xfrm>
          <a:prstGeom prst="rect">
            <a:avLst/>
          </a:prstGeom>
          <a:noFill/>
          <a:effectLst/>
        </p:spPr>
        <p:txBody>
          <a:bodyPr wrap="square" rtlCol="0">
            <a:spAutoFit/>
          </a:bodyPr>
          <a:lstStyle/>
          <a:p>
            <a:pPr lvl="0" algn="ctr"/>
            <a:r>
              <a:rPr lang="fr-FR" sz="3600" b="1" dirty="0">
                <a:latin typeface="Segoe UI" panose="020B0502040204020203" pitchFamily="34" charset="0"/>
                <a:cs typeface="Segoe UI" panose="020B0502040204020203" pitchFamily="34" charset="0"/>
              </a:rPr>
              <a:t>How PMA Works</a:t>
            </a:r>
            <a:endParaRPr kumimoji="0" lang="fr-FR" sz="3600" b="0" i="0" u="none" strike="noStrike" kern="1200" cap="none" spc="0" normalizeH="0" baseline="0" dirty="0">
              <a:ln>
                <a:noFill/>
              </a:ln>
              <a:effectLst/>
              <a:uLnTx/>
              <a:uFillTx/>
              <a:latin typeface="Montserrat" panose="02000505000000020004" pitchFamily="2" charset="0"/>
              <a:ea typeface="Open Sans" panose="020B0606030504020204" pitchFamily="34" charset="0"/>
              <a:cs typeface="Open Sans" panose="020B0606030504020204" pitchFamily="34" charset="0"/>
            </a:endParaRPr>
          </a:p>
        </p:txBody>
      </p:sp>
      <p:pic>
        <p:nvPicPr>
          <p:cNvPr id="4" name="Picture Placeholder 2">
            <a:extLst>
              <a:ext uri="{FF2B5EF4-FFF2-40B4-BE49-F238E27FC236}">
                <a16:creationId xmlns:a16="http://schemas.microsoft.com/office/drawing/2014/main" id="{30B23AEE-606D-BC46-97E8-B59723BC9BE4}"/>
              </a:ext>
            </a:extLst>
          </p:cNvPr>
          <p:cNvPicPr>
            <a:picLocks noChangeAspect="1"/>
          </p:cNvPicPr>
          <p:nvPr/>
        </p:nvPicPr>
        <p:blipFill>
          <a:blip r:embed="rId3">
            <a:extLst>
              <a:ext uri="{28A0092B-C50C-407E-A947-70E740481C1C}">
                <a14:useLocalDpi xmlns:a14="http://schemas.microsoft.com/office/drawing/2010/main" val="0"/>
              </a:ext>
            </a:extLst>
          </a:blip>
          <a:srcRect l="9698" r="9698"/>
          <a:stretch>
            <a:fillRect/>
          </a:stretch>
        </p:blipFill>
        <p:spPr>
          <a:xfrm>
            <a:off x="430891" y="2132089"/>
            <a:ext cx="2384879" cy="3948077"/>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pic>
      <p:pic>
        <p:nvPicPr>
          <p:cNvPr id="3" name="Picture 2">
            <a:extLst>
              <a:ext uri="{FF2B5EF4-FFF2-40B4-BE49-F238E27FC236}">
                <a16:creationId xmlns:a16="http://schemas.microsoft.com/office/drawing/2014/main" id="{489E618C-90DA-764B-9C1A-4CA5B35E1ED0}"/>
              </a:ext>
            </a:extLst>
          </p:cNvPr>
          <p:cNvPicPr>
            <a:picLocks noChangeAspect="1"/>
          </p:cNvPicPr>
          <p:nvPr/>
        </p:nvPicPr>
        <p:blipFill>
          <a:blip r:embed="rId4"/>
          <a:stretch>
            <a:fillRect/>
          </a:stretch>
        </p:blipFill>
        <p:spPr>
          <a:xfrm rot="5400000">
            <a:off x="4019363" y="-815674"/>
            <a:ext cx="6435644" cy="8328480"/>
          </a:xfrm>
          <a:prstGeom prst="rect">
            <a:avLst/>
          </a:prstGeom>
        </p:spPr>
      </p:pic>
    </p:spTree>
    <p:extLst>
      <p:ext uri="{BB962C8B-B14F-4D97-AF65-F5344CB8AC3E}">
        <p14:creationId xmlns:p14="http://schemas.microsoft.com/office/powerpoint/2010/main" val="637021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2063026" y="5466257"/>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A164A"/>
                </a:solidFill>
                <a:effectLst/>
                <a:uLnTx/>
                <a:uFillTx/>
                <a:latin typeface="Segoe UI" panose="020B0502040204020203" pitchFamily="34" charset="0"/>
                <a:ea typeface="+mn-ea"/>
                <a:cs typeface="Segoe UI" panose="020B0502040204020203" pitchFamily="34" charset="0"/>
              </a:rPr>
              <a:t>      </a:t>
            </a:r>
            <a:r>
              <a:rPr kumimoji="0" lang="en-US" sz="1800" b="1" i="1" u="none" strike="noStrike" kern="1200" cap="none" spc="0" normalizeH="0" baseline="0" noProof="0">
                <a:ln>
                  <a:noFill/>
                </a:ln>
                <a:solidFill>
                  <a:srgbClr val="4A164A"/>
                </a:solidFill>
                <a:effectLst/>
                <a:uLnTx/>
                <a:uFillTx/>
                <a:latin typeface="Segoe UI" panose="020B0502040204020203" pitchFamily="34" charset="0"/>
                <a:ea typeface="+mn-ea"/>
                <a:cs typeface="Segoe UI" panose="020B0502040204020203" pitchFamily="34" charset="0"/>
              </a:rPr>
              <a:t>Public</a:t>
            </a:r>
          </a:p>
        </p:txBody>
      </p:sp>
      <p:sp>
        <p:nvSpPr>
          <p:cNvPr id="4" name="Title 1"/>
          <p:cNvSpPr>
            <a:spLocks noGrp="1"/>
          </p:cNvSpPr>
          <p:nvPr>
            <p:ph type="title"/>
          </p:nvPr>
        </p:nvSpPr>
        <p:spPr>
          <a:xfrm>
            <a:off x="365445" y="239260"/>
            <a:ext cx="11436030" cy="742327"/>
          </a:xfrm>
        </p:spPr>
        <p:txBody>
          <a:bodyPr/>
          <a:lstStyle/>
          <a:p>
            <a:pPr algn="ctr"/>
            <a:r>
              <a:rPr lang="en-US" sz="3200" dirty="0">
                <a:solidFill>
                  <a:schemeClr val="tx1"/>
                </a:solidFill>
                <a:ea typeface="Segoe UI Symbol" panose="020B0502040204020203" pitchFamily="34" charset="0"/>
              </a:rPr>
              <a:t>PMA Ethiopia Panel Design</a:t>
            </a:r>
          </a:p>
        </p:txBody>
      </p:sp>
      <p:sp>
        <p:nvSpPr>
          <p:cNvPr id="5" name="Trapezoid 4"/>
          <p:cNvSpPr/>
          <p:nvPr/>
        </p:nvSpPr>
        <p:spPr>
          <a:xfrm rot="5400000">
            <a:off x="5865582" y="-1710017"/>
            <a:ext cx="1216533" cy="8992998"/>
          </a:xfrm>
          <a:prstGeom prst="trapezoid">
            <a:avLst/>
          </a:prstGeom>
          <a:solidFill>
            <a:srgbClr val="550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p:cNvSpPr txBox="1"/>
          <p:nvPr/>
        </p:nvSpPr>
        <p:spPr>
          <a:xfrm>
            <a:off x="268555" y="2997927"/>
            <a:ext cx="1268894"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Segoe UI" panose="020B0502040204020203" pitchFamily="34" charset="0"/>
                <a:cs typeface="Segoe UI" panose="020B0502040204020203" pitchFamily="34" charset="0"/>
              </a:rPr>
              <a:t>Individual</a:t>
            </a:r>
            <a:endParaRPr kumimoji="0" lang="en-US" sz="16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Panel</a:t>
            </a:r>
          </a:p>
        </p:txBody>
      </p:sp>
      <p:sp>
        <p:nvSpPr>
          <p:cNvPr id="18" name="TextBox 17"/>
          <p:cNvSpPr txBox="1"/>
          <p:nvPr/>
        </p:nvSpPr>
        <p:spPr>
          <a:xfrm>
            <a:off x="253935" y="5622534"/>
            <a:ext cx="1268894"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SDP</a:t>
            </a:r>
          </a:p>
        </p:txBody>
      </p:sp>
      <p:sp>
        <p:nvSpPr>
          <p:cNvPr id="21" name="Rectangle 20"/>
          <p:cNvSpPr/>
          <p:nvPr/>
        </p:nvSpPr>
        <p:spPr>
          <a:xfrm>
            <a:off x="2034345" y="4941458"/>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A164A"/>
                </a:solidFill>
                <a:effectLst/>
                <a:uLnTx/>
                <a:uFillTx/>
                <a:latin typeface="Segoe UI" panose="020B0502040204020203" pitchFamily="34" charset="0"/>
                <a:ea typeface="+mn-ea"/>
                <a:cs typeface="Segoe UI" panose="020B0502040204020203" pitchFamily="34" charset="0"/>
              </a:rPr>
              <a:t>      </a:t>
            </a:r>
            <a:r>
              <a:rPr kumimoji="0" lang="en-US" sz="1800" b="1" i="1" u="none" strike="noStrike" kern="1200" cap="none" spc="0" normalizeH="0" baseline="0" noProof="0">
                <a:ln>
                  <a:noFill/>
                </a:ln>
                <a:solidFill>
                  <a:srgbClr val="4A164A"/>
                </a:solidFill>
                <a:effectLst/>
                <a:uLnTx/>
                <a:uFillTx/>
                <a:latin typeface="Segoe UI" panose="020B0502040204020203" pitchFamily="34" charset="0"/>
                <a:ea typeface="+mn-ea"/>
                <a:cs typeface="Segoe UI" panose="020B0502040204020203" pitchFamily="34" charset="0"/>
              </a:rPr>
              <a:t>Private</a:t>
            </a:r>
          </a:p>
        </p:txBody>
      </p:sp>
      <p:sp>
        <p:nvSpPr>
          <p:cNvPr id="42" name="TextBox 41"/>
          <p:cNvSpPr txBox="1"/>
          <p:nvPr/>
        </p:nvSpPr>
        <p:spPr>
          <a:xfrm>
            <a:off x="2398886" y="2463125"/>
            <a:ext cx="3524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solidFill>
                  <a:prstClr val="white"/>
                </a:solidFill>
                <a:latin typeface="Segoe UI" panose="020B0502040204020203" pitchFamily="34" charset="0"/>
                <a:cs typeface="Segoe UI" panose="020B0502040204020203" pitchFamily="34" charset="0"/>
              </a:rPr>
              <a:t>Follow-up of pregnant and postpartum </a:t>
            </a:r>
            <a:r>
              <a:rPr kumimoji="0" lang="en-US" sz="1800" b="1" i="1"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women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834" r="13952" b="50853"/>
          <a:stretch/>
        </p:blipFill>
        <p:spPr>
          <a:xfrm>
            <a:off x="469639" y="2200156"/>
            <a:ext cx="883463" cy="83599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038" t="50698" r="15757"/>
          <a:stretch/>
        </p:blipFill>
        <p:spPr>
          <a:xfrm>
            <a:off x="377564" y="4622727"/>
            <a:ext cx="1023507" cy="1017110"/>
          </a:xfrm>
          <a:prstGeom prst="rect">
            <a:avLst/>
          </a:prstGeom>
        </p:spPr>
      </p:pic>
      <p:sp>
        <p:nvSpPr>
          <p:cNvPr id="6" name="Flowchart: Off-page Connector 5"/>
          <p:cNvSpPr/>
          <p:nvPr/>
        </p:nvSpPr>
        <p:spPr>
          <a:xfrm>
            <a:off x="904490" y="1357015"/>
            <a:ext cx="2295495"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TextBox 68"/>
          <p:cNvSpPr txBox="1"/>
          <p:nvPr/>
        </p:nvSpPr>
        <p:spPr>
          <a:xfrm>
            <a:off x="1133091" y="1373323"/>
            <a:ext cx="1825234"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Panel Enrollment &amp; Cross-Section</a:t>
            </a:r>
          </a:p>
        </p:txBody>
      </p:sp>
      <p:sp>
        <p:nvSpPr>
          <p:cNvPr id="70" name="Flowchart: Off-page Connector 69"/>
          <p:cNvSpPr/>
          <p:nvPr/>
        </p:nvSpPr>
        <p:spPr>
          <a:xfrm>
            <a:off x="5622561" y="1517877"/>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TextBox 70"/>
          <p:cNvSpPr txBox="1"/>
          <p:nvPr/>
        </p:nvSpPr>
        <p:spPr>
          <a:xfrm>
            <a:off x="5622561" y="1533385"/>
            <a:ext cx="1498508"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Second Cross-Section</a:t>
            </a:r>
          </a:p>
        </p:txBody>
      </p:sp>
      <p:sp>
        <p:nvSpPr>
          <p:cNvPr id="72" name="Flowchart: Off-page Connector 71"/>
          <p:cNvSpPr/>
          <p:nvPr/>
        </p:nvSpPr>
        <p:spPr>
          <a:xfrm>
            <a:off x="9652843" y="1550082"/>
            <a:ext cx="2314913"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Box 72"/>
          <p:cNvSpPr txBox="1"/>
          <p:nvPr/>
        </p:nvSpPr>
        <p:spPr>
          <a:xfrm>
            <a:off x="9741239" y="1590480"/>
            <a:ext cx="2158366"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Cross-section &amp; end of first cohort</a:t>
            </a:r>
          </a:p>
        </p:txBody>
      </p:sp>
      <p:sp>
        <p:nvSpPr>
          <p:cNvPr id="8" name="Down Arrow 7"/>
          <p:cNvSpPr/>
          <p:nvPr/>
        </p:nvSpPr>
        <p:spPr>
          <a:xfrm>
            <a:off x="1679636" y="3027014"/>
            <a:ext cx="595423" cy="1725782"/>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Oval 56"/>
          <p:cNvSpPr/>
          <p:nvPr/>
        </p:nvSpPr>
        <p:spPr>
          <a:xfrm>
            <a:off x="1658186" y="5144993"/>
            <a:ext cx="653445" cy="61496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2019</a:t>
            </a:r>
          </a:p>
        </p:txBody>
      </p:sp>
      <p:sp>
        <p:nvSpPr>
          <p:cNvPr id="78" name="TextBox 77"/>
          <p:cNvSpPr txBox="1"/>
          <p:nvPr/>
        </p:nvSpPr>
        <p:spPr>
          <a:xfrm>
            <a:off x="2299778" y="3440420"/>
            <a:ext cx="9939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A164A"/>
                </a:solidFill>
                <a:effectLst/>
                <a:uLnTx/>
                <a:uFillTx/>
                <a:latin typeface="Segoe UI" panose="020B0502040204020203" pitchFamily="34" charset="0"/>
                <a:ea typeface="+mn-ea"/>
                <a:cs typeface="Segoe UI" panose="020B0502040204020203" pitchFamily="34" charset="0"/>
              </a:rPr>
              <a:t>X-section results</a:t>
            </a:r>
          </a:p>
        </p:txBody>
      </p:sp>
      <p:sp>
        <p:nvSpPr>
          <p:cNvPr id="10" name="Oval 9"/>
          <p:cNvSpPr/>
          <p:nvPr/>
        </p:nvSpPr>
        <p:spPr>
          <a:xfrm>
            <a:off x="1630715" y="2479351"/>
            <a:ext cx="656715" cy="656202"/>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2019</a:t>
            </a:r>
          </a:p>
        </p:txBody>
      </p:sp>
      <p:sp>
        <p:nvSpPr>
          <p:cNvPr id="80" name="TextBox 79"/>
          <p:cNvSpPr txBox="1"/>
          <p:nvPr/>
        </p:nvSpPr>
        <p:spPr>
          <a:xfrm>
            <a:off x="6758006" y="3276878"/>
            <a:ext cx="1505803" cy="1384995"/>
          </a:xfrm>
          <a:prstGeom prst="rect">
            <a:avLst/>
          </a:prstGeom>
          <a:noFill/>
        </p:spPr>
        <p:txBody>
          <a:bodyPr wrap="square" rtlCol="0" anchor="t">
            <a:spAutoFit/>
          </a:bodyPr>
          <a:lstStyle/>
          <a:p>
            <a:pPr>
              <a:defRPr/>
            </a:pPr>
            <a:r>
              <a:rPr lang="en-US" sz="1400" b="1" i="1">
                <a:solidFill>
                  <a:srgbClr val="4A164A"/>
                </a:solidFill>
                <a:latin typeface="Segoe UI"/>
                <a:cs typeface="Segoe UI"/>
              </a:rPr>
              <a:t>6-week and preliminary 6-month results</a:t>
            </a:r>
            <a:r>
              <a:rPr kumimoji="0" lang="en-US" sz="1400" b="1" i="1" u="none" strike="noStrike" kern="1200" cap="none" spc="0" normalizeH="0" baseline="0" noProof="0">
                <a:ln>
                  <a:noFill/>
                </a:ln>
                <a:solidFill>
                  <a:srgbClr val="4A164A"/>
                </a:solidFill>
                <a:effectLst/>
                <a:uLnTx/>
                <a:uFillTx/>
                <a:latin typeface="Segoe UI"/>
                <a:cs typeface="Segoe UI"/>
              </a:rPr>
              <a:t> and year 2 cross section results</a:t>
            </a:r>
          </a:p>
        </p:txBody>
      </p:sp>
      <p:sp>
        <p:nvSpPr>
          <p:cNvPr id="81" name="Down Arrow 80"/>
          <p:cNvSpPr/>
          <p:nvPr/>
        </p:nvSpPr>
        <p:spPr>
          <a:xfrm>
            <a:off x="6118511" y="3027014"/>
            <a:ext cx="595423" cy="1725782"/>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Oval 57"/>
          <p:cNvSpPr/>
          <p:nvPr/>
        </p:nvSpPr>
        <p:spPr>
          <a:xfrm>
            <a:off x="6063351" y="2463675"/>
            <a:ext cx="694655" cy="676571"/>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2020</a:t>
            </a:r>
          </a:p>
        </p:txBody>
      </p:sp>
      <p:sp>
        <p:nvSpPr>
          <p:cNvPr id="59" name="Oval 58"/>
          <p:cNvSpPr/>
          <p:nvPr/>
        </p:nvSpPr>
        <p:spPr>
          <a:xfrm>
            <a:off x="6149987" y="5163828"/>
            <a:ext cx="694654" cy="690561"/>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2020</a:t>
            </a:r>
          </a:p>
        </p:txBody>
      </p:sp>
      <p:sp>
        <p:nvSpPr>
          <p:cNvPr id="84" name="TextBox 83"/>
          <p:cNvSpPr txBox="1"/>
          <p:nvPr/>
        </p:nvSpPr>
        <p:spPr>
          <a:xfrm>
            <a:off x="11101336" y="3057286"/>
            <a:ext cx="111014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4A164A"/>
                </a:solidFill>
                <a:effectLst/>
                <a:uLnTx/>
                <a:uFillTx/>
                <a:latin typeface="Segoe UI" panose="020B0502040204020203" pitchFamily="34" charset="0"/>
                <a:ea typeface="+mn-ea"/>
                <a:cs typeface="Segoe UI" panose="020B0502040204020203" pitchFamily="34" charset="0"/>
              </a:rPr>
              <a:t>X-section + panel results</a:t>
            </a:r>
          </a:p>
        </p:txBody>
      </p:sp>
      <p:sp>
        <p:nvSpPr>
          <p:cNvPr id="85" name="Down Arrow 84"/>
          <p:cNvSpPr/>
          <p:nvPr/>
        </p:nvSpPr>
        <p:spPr>
          <a:xfrm>
            <a:off x="10687404" y="3000998"/>
            <a:ext cx="595423" cy="1751798"/>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Oval 59"/>
          <p:cNvSpPr/>
          <p:nvPr/>
        </p:nvSpPr>
        <p:spPr>
          <a:xfrm>
            <a:off x="10635258" y="2429890"/>
            <a:ext cx="714253" cy="679565"/>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2021</a:t>
            </a:r>
          </a:p>
        </p:txBody>
      </p:sp>
      <p:sp>
        <p:nvSpPr>
          <p:cNvPr id="61" name="Oval 60"/>
          <p:cNvSpPr/>
          <p:nvPr/>
        </p:nvSpPr>
        <p:spPr>
          <a:xfrm>
            <a:off x="10631615" y="5144993"/>
            <a:ext cx="717896" cy="709396"/>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2021</a:t>
            </a:r>
          </a:p>
        </p:txBody>
      </p:sp>
      <p:sp>
        <p:nvSpPr>
          <p:cNvPr id="50" name="TextBox 49">
            <a:extLst>
              <a:ext uri="{FF2B5EF4-FFF2-40B4-BE49-F238E27FC236}">
                <a16:creationId xmlns:a16="http://schemas.microsoft.com/office/drawing/2014/main" id="{BC14D0A2-59F6-9E4D-8B17-63A135256C8E}"/>
              </a:ext>
            </a:extLst>
          </p:cNvPr>
          <p:cNvSpPr txBox="1"/>
          <p:nvPr/>
        </p:nvSpPr>
        <p:spPr>
          <a:xfrm>
            <a:off x="6804188" y="2479579"/>
            <a:ext cx="3085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Segoe UI" panose="020B0502040204020203" pitchFamily="34" charset="0"/>
                <a:cs typeface="Segoe UI" panose="020B0502040204020203" pitchFamily="34" charset="0"/>
              </a:rPr>
              <a:t>6-weeks, 6-months and one year postpartum</a:t>
            </a:r>
            <a:endParaRPr kumimoji="0" lang="en-US" sz="1600" b="1" i="1"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63687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504"/>
            <a:ext cx="12192000" cy="66654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5646" b="13603"/>
          <a:stretch/>
        </p:blipFill>
        <p:spPr>
          <a:xfrm>
            <a:off x="0" y="192505"/>
            <a:ext cx="12192000" cy="6665495"/>
          </a:xfrm>
        </p:spPr>
      </p:pic>
      <p:sp>
        <p:nvSpPr>
          <p:cNvPr id="3" name="Rectangle 2">
            <a:extLst>
              <a:ext uri="{FF2B5EF4-FFF2-40B4-BE49-F238E27FC236}">
                <a16:creationId xmlns:a16="http://schemas.microsoft.com/office/drawing/2014/main" id="{785707C4-7996-4698-9C92-9ABA62881018}"/>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98BB9AD4-CA7A-409C-B361-C97AD86906B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39D0501E-8829-4050-BC6B-5745C17A9A5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0" name="Rectangle 9">
            <a:extLst>
              <a:ext uri="{FF2B5EF4-FFF2-40B4-BE49-F238E27FC236}">
                <a16:creationId xmlns:a16="http://schemas.microsoft.com/office/drawing/2014/main" id="{1712CBD3-C386-44BB-8B3B-96635F488272}"/>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DF9C4D12-FC36-6842-A58F-A5F2A25C255A}"/>
              </a:ext>
            </a:extLst>
          </p:cNvPr>
          <p:cNvSpPr txBox="1">
            <a:spLocks/>
          </p:cNvSpPr>
          <p:nvPr/>
        </p:nvSpPr>
        <p:spPr>
          <a:xfrm>
            <a:off x="1110983" y="487058"/>
            <a:ext cx="9727660" cy="769441"/>
          </a:xfrm>
          <a:prstGeom prst="rect">
            <a:avLst/>
          </a:prstGeom>
          <a:noFill/>
          <a:effectLst/>
        </p:spPr>
        <p:txBody>
          <a:bodyPr wrap="square" rtlCol="0">
            <a:spAutoFit/>
          </a:bodyPr>
          <a:lstStyle/>
          <a:p>
            <a:pPr algn="ctr"/>
            <a:r>
              <a:rPr lang="en-CA" sz="4400" b="1" dirty="0">
                <a:latin typeface="Segoe UI" panose="020B0502040204020203" pitchFamily="34" charset="0"/>
                <a:ea typeface="Segoe UI" panose="020B0502040204020203" pitchFamily="34" charset="0"/>
                <a:cs typeface="Segoe UI" panose="020B0502040204020203" pitchFamily="34" charset="0"/>
              </a:rPr>
              <a:t>PMA longitudinal data: Spring 2022</a:t>
            </a:r>
            <a:endParaRPr lang="fr-CA" sz="4400" dirty="0">
              <a:latin typeface="Montserrat" panose="02000505000000020004" pitchFamily="2"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808024A8-435D-7649-85E4-AD728D3D6DEF}"/>
              </a:ext>
            </a:extLst>
          </p:cNvPr>
          <p:cNvSpPr/>
          <p:nvPr/>
        </p:nvSpPr>
        <p:spPr>
          <a:xfrm>
            <a:off x="171865" y="2929299"/>
            <a:ext cx="3581401" cy="2862322"/>
          </a:xfrm>
          <a:prstGeom prst="rect">
            <a:avLst/>
          </a:prstGeom>
          <a:solidFill>
            <a:schemeClr val="bg2"/>
          </a:solidFill>
        </p:spPr>
        <p:txBody>
          <a:bodyPr wrap="square">
            <a:spAutoFit/>
          </a:bodyPr>
          <a:lstStyle/>
          <a:p>
            <a:r>
              <a:rPr lang="en-US" b="1" dirty="0">
                <a:solidFill>
                  <a:schemeClr val="accent1"/>
                </a:solidFill>
                <a:latin typeface="Segoe UI" panose="020B0502040204020203" pitchFamily="34" charset="0"/>
                <a:cs typeface="Segoe UI" panose="020B0502040204020203" pitchFamily="34" charset="0"/>
              </a:rPr>
              <a:t>Burkina Faso, DRC, Kenya, Nigeria</a:t>
            </a:r>
          </a:p>
          <a:p>
            <a:pPr lvl="1" fontAlgn="base">
              <a:buFont typeface="Arial" panose="020B0604020202020204" pitchFamily="34" charset="0"/>
              <a:buChar char="•"/>
            </a:pPr>
            <a:r>
              <a:rPr lang="en-US" dirty="0">
                <a:solidFill>
                  <a:srgbClr val="000000"/>
                </a:solidFill>
                <a:latin typeface="Calibri" panose="020F0502020204030204" pitchFamily="34" charset="0"/>
              </a:rPr>
              <a:t>Phase 1 and Phase 2 following women of reproductive age</a:t>
            </a:r>
          </a:p>
          <a:p>
            <a:br>
              <a:rPr lang="en-US" dirty="0"/>
            </a:br>
            <a:r>
              <a:rPr lang="en-US" b="1" dirty="0">
                <a:solidFill>
                  <a:schemeClr val="accent1"/>
                </a:solidFill>
                <a:latin typeface="Segoe UI" panose="020B0502040204020203" pitchFamily="34" charset="0"/>
                <a:cs typeface="Segoe UI" panose="020B0502040204020203" pitchFamily="34" charset="0"/>
              </a:rPr>
              <a:t>Ethiopia</a:t>
            </a:r>
          </a:p>
          <a:p>
            <a:pPr lvl="1" fontAlgn="base">
              <a:buFont typeface="Arial" panose="020B0604020202020204" pitchFamily="34" charset="0"/>
              <a:buChar char="•"/>
            </a:pPr>
            <a:r>
              <a:rPr lang="en-US" dirty="0">
                <a:solidFill>
                  <a:srgbClr val="000000"/>
                </a:solidFill>
                <a:latin typeface="Calibri" panose="020F0502020204030204" pitchFamily="34" charset="0"/>
              </a:rPr>
              <a:t>Cohort 1 following pregnant women through one-year postpartum</a:t>
            </a:r>
            <a:endParaRPr lang="en-US" dirty="0"/>
          </a:p>
          <a:p>
            <a:endParaRPr lang="en-US" dirty="0"/>
          </a:p>
        </p:txBody>
      </p:sp>
    </p:spTree>
    <p:extLst>
      <p:ext uri="{BB962C8B-B14F-4D97-AF65-F5344CB8AC3E}">
        <p14:creationId xmlns:p14="http://schemas.microsoft.com/office/powerpoint/2010/main" val="283819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CDF743-5E87-A241-A095-92EBCE26DB1C}"/>
              </a:ext>
            </a:extLst>
          </p:cNvPr>
          <p:cNvSpPr txBox="1">
            <a:spLocks/>
          </p:cNvSpPr>
          <p:nvPr/>
        </p:nvSpPr>
        <p:spPr>
          <a:xfrm>
            <a:off x="1206230" y="315857"/>
            <a:ext cx="9727660" cy="1138773"/>
          </a:xfrm>
          <a:prstGeom prst="rect">
            <a:avLst/>
          </a:prstGeom>
          <a:noFill/>
          <a:effectLst/>
        </p:spPr>
        <p:txBody>
          <a:bodyPr wrap="square" rtlCol="0">
            <a:spAutoFit/>
          </a:bodyPr>
          <a:lstStyle/>
          <a:p>
            <a:pPr algn="ctr"/>
            <a:r>
              <a:rPr lang="en-CA" sz="3400" b="1" dirty="0">
                <a:latin typeface="Segoe UI" panose="020B0502040204020203" pitchFamily="34" charset="0"/>
                <a:ea typeface="Segoe UI" panose="020B0502040204020203" pitchFamily="34" charset="0"/>
                <a:cs typeface="Segoe UI" panose="020B0502040204020203" pitchFamily="34" charset="0"/>
              </a:rPr>
              <a:t>PMA Ethiopia: Uptake of a contraceptive method over the six month postpartum period </a:t>
            </a:r>
            <a:endParaRPr lang="fr-CA" sz="3400" dirty="0">
              <a:latin typeface="Montserrat" panose="02000505000000020004" pitchFamily="2"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1E13CDC0-4A0B-3A4D-BD68-8947298791DB}"/>
              </a:ext>
            </a:extLst>
          </p:cNvPr>
          <p:cNvSpPr/>
          <p:nvPr/>
        </p:nvSpPr>
        <p:spPr>
          <a:xfrm>
            <a:off x="3055255" y="1757230"/>
            <a:ext cx="5247555" cy="338554"/>
          </a:xfrm>
          <a:prstGeom prst="rect">
            <a:avLst/>
          </a:prstGeom>
          <a:ln>
            <a:noFill/>
          </a:ln>
        </p:spPr>
        <p:txBody>
          <a:bodyPr wrap="square">
            <a:spAutoFit/>
          </a:bodyPr>
          <a:lstStyle/>
          <a:p>
            <a:pPr>
              <a:spcBef>
                <a:spcPts val="500"/>
              </a:spcBef>
            </a:pPr>
            <a:r>
              <a:rPr lang="en-US" sz="1600" dirty="0">
                <a:solidFill>
                  <a:srgbClr val="000000"/>
                </a:solidFill>
                <a:latin typeface="Segoe UI" panose="020B0502040204020203" pitchFamily="34" charset="0"/>
                <a:cs typeface="Segoe UI" panose="020B0502040204020203" pitchFamily="34" charset="0"/>
              </a:rPr>
              <a:t>Kaplan-Meier failure function by pregnancy </a:t>
            </a:r>
            <a:r>
              <a:rPr lang="en-US" sz="1600" dirty="0" err="1">
                <a:solidFill>
                  <a:srgbClr val="000000"/>
                </a:solidFill>
                <a:latin typeface="Segoe UI" panose="020B0502040204020203" pitchFamily="34" charset="0"/>
                <a:cs typeface="Segoe UI" panose="020B0502040204020203" pitchFamily="34" charset="0"/>
              </a:rPr>
              <a:t>wantedness</a:t>
            </a:r>
            <a:r>
              <a:rPr lang="en-US" sz="1600" dirty="0">
                <a:solidFill>
                  <a:srgbClr val="000000"/>
                </a:solidFill>
                <a:latin typeface="Segoe UI" panose="020B0502040204020203" pitchFamily="34" charset="0"/>
                <a:cs typeface="Segoe UI" panose="020B0502040204020203" pitchFamily="34" charset="0"/>
              </a:rPr>
              <a:t> </a:t>
            </a:r>
            <a:endParaRPr lang="en-US" sz="1600" i="0" u="none" strike="noStrike" dirty="0">
              <a:solidFill>
                <a:srgbClr val="000000"/>
              </a:solidFill>
              <a:effectLst/>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415779E-7598-F34F-8CAE-860AB4E827EF}"/>
              </a:ext>
            </a:extLst>
          </p:cNvPr>
          <p:cNvSpPr/>
          <p:nvPr/>
        </p:nvSpPr>
        <p:spPr>
          <a:xfrm>
            <a:off x="362675" y="5760896"/>
            <a:ext cx="11466650" cy="430887"/>
          </a:xfrm>
          <a:prstGeom prst="rect">
            <a:avLst/>
          </a:prstGeom>
        </p:spPr>
        <p:txBody>
          <a:bodyPr wrap="square">
            <a:spAutoFit/>
          </a:bodyPr>
          <a:lstStyle/>
          <a:p>
            <a:r>
              <a:rPr lang="en-US" sz="1100" dirty="0"/>
              <a:t>Source: Zimmerman L, Yuanyuan Y, Yihdego M, </a:t>
            </a:r>
            <a:r>
              <a:rPr lang="en-US" sz="1100" dirty="0" err="1"/>
              <a:t>Abrha</a:t>
            </a:r>
            <a:r>
              <a:rPr lang="en-US" sz="1100" dirty="0"/>
              <a:t> S, Shiferaw S, Seme A, Ahmed S. Effect of integrating maternal health services and family planning services on postpartum family planning behavior in Ethiopia: results from a longitudinal survey. BMC Public Health (2019) 19, 1448. https://</a:t>
            </a:r>
            <a:r>
              <a:rPr lang="en-US" sz="1100" dirty="0" err="1"/>
              <a:t>doi.org</a:t>
            </a:r>
            <a:r>
              <a:rPr lang="en-US" sz="1100" dirty="0"/>
              <a:t>/10.1186/s12889-019-7703-3</a:t>
            </a:r>
          </a:p>
        </p:txBody>
      </p:sp>
      <p:pic>
        <p:nvPicPr>
          <p:cNvPr id="9" name="Picture 8" descr="Chart, line chart&#10;&#10;Description automatically generated">
            <a:extLst>
              <a:ext uri="{FF2B5EF4-FFF2-40B4-BE49-F238E27FC236}">
                <a16:creationId xmlns:a16="http://schemas.microsoft.com/office/drawing/2014/main" id="{F16B59EE-F3C7-154C-B8C8-F98AC5B6A60D}"/>
              </a:ext>
            </a:extLst>
          </p:cNvPr>
          <p:cNvPicPr>
            <a:picLocks noChangeAspect="1"/>
          </p:cNvPicPr>
          <p:nvPr/>
        </p:nvPicPr>
        <p:blipFill rotWithShape="1">
          <a:blip r:embed="rId3">
            <a:extLst>
              <a:ext uri="{28A0092B-C50C-407E-A947-70E740481C1C}">
                <a14:useLocalDpi xmlns:a14="http://schemas.microsoft.com/office/drawing/2010/main" val="0"/>
              </a:ext>
            </a:extLst>
          </a:blip>
          <a:srcRect t="10099"/>
          <a:stretch/>
        </p:blipFill>
        <p:spPr>
          <a:xfrm>
            <a:off x="2702857" y="2095784"/>
            <a:ext cx="5599953" cy="3362511"/>
          </a:xfrm>
          <a:prstGeom prst="rect">
            <a:avLst/>
          </a:prstGeom>
        </p:spPr>
      </p:pic>
    </p:spTree>
    <p:extLst>
      <p:ext uri="{BB962C8B-B14F-4D97-AF65-F5344CB8AC3E}">
        <p14:creationId xmlns:p14="http://schemas.microsoft.com/office/powerpoint/2010/main" val="267645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315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070060" y="2202673"/>
            <a:ext cx="5882579" cy="1107996"/>
          </a:xfrm>
          <a:prstGeom prst="rect">
            <a:avLst/>
          </a:prstGeom>
          <a:noFill/>
        </p:spPr>
        <p:txBody>
          <a:bodyPr wrap="square" rtlCol="0">
            <a:spAutoFit/>
          </a:bodyPr>
          <a:lstStyle/>
          <a:p>
            <a:r>
              <a:rPr lang="en-US" sz="6600" b="1" dirty="0">
                <a:solidFill>
                  <a:srgbClr val="55015B"/>
                </a:solidFill>
                <a:latin typeface="Segoe UI" panose="020B0502040204020203" pitchFamily="34" charset="0"/>
                <a:ea typeface="Segoe UI" panose="020B0502040204020203" pitchFamily="34" charset="0"/>
                <a:cs typeface="Segoe UI" panose="020B0502040204020203" pitchFamily="34" charset="0"/>
              </a:rPr>
              <a:t>Thank you!</a:t>
            </a:r>
          </a:p>
        </p:txBody>
      </p:sp>
      <p:pic>
        <p:nvPicPr>
          <p:cNvPr id="15" name="Picture Placeholder 1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25" b="2725"/>
          <a:stretch>
            <a:fillRect/>
          </a:stretch>
        </p:blipFill>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9021" y="0"/>
            <a:ext cx="2414405" cy="1865843"/>
          </a:xfrm>
          <a:prstGeom prst="rect">
            <a:avLst/>
          </a:prstGeom>
        </p:spPr>
      </p:pic>
      <p:grpSp>
        <p:nvGrpSpPr>
          <p:cNvPr id="5" name="Group 4">
            <a:extLst>
              <a:ext uri="{FF2B5EF4-FFF2-40B4-BE49-F238E27FC236}">
                <a16:creationId xmlns:a16="http://schemas.microsoft.com/office/drawing/2014/main" id="{2FF3BDC3-06B5-4384-8B1D-1F5D3DD4334D}"/>
              </a:ext>
            </a:extLst>
          </p:cNvPr>
          <p:cNvGrpSpPr/>
          <p:nvPr/>
        </p:nvGrpSpPr>
        <p:grpSpPr>
          <a:xfrm>
            <a:off x="6249080" y="3310669"/>
            <a:ext cx="3147374" cy="1661993"/>
            <a:chOff x="5467350" y="3770395"/>
            <a:chExt cx="3147374" cy="1661993"/>
          </a:xfrm>
        </p:grpSpPr>
        <p:pic>
          <p:nvPicPr>
            <p:cNvPr id="7" name="Picture 2" descr="cid:image004.png@01D4E618.FDACA260">
              <a:extLst>
                <a:ext uri="{FF2B5EF4-FFF2-40B4-BE49-F238E27FC236}">
                  <a16:creationId xmlns:a16="http://schemas.microsoft.com/office/drawing/2014/main" id="{BD8D3E7A-E457-4A20-BB9E-3DED5A835D1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486400" y="379232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id:image005.png@01D4E618.FDACA260">
              <a:extLst>
                <a:ext uri="{FF2B5EF4-FFF2-40B4-BE49-F238E27FC236}">
                  <a16:creationId xmlns:a16="http://schemas.microsoft.com/office/drawing/2014/main" id="{3D7AA4E5-5B62-4267-BE16-B407C69C7EC5}"/>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543550" y="4201801"/>
              <a:ext cx="1714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id:image006.png@01D4E618.FDACA260">
              <a:extLst>
                <a:ext uri="{FF2B5EF4-FFF2-40B4-BE49-F238E27FC236}">
                  <a16:creationId xmlns:a16="http://schemas.microsoft.com/office/drawing/2014/main" id="{319C86CD-D026-4B94-806A-78AB565B77D4}"/>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467350" y="4630328"/>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id:image007.png@01D4E618.FDACA260">
              <a:extLst>
                <a:ext uri="{FF2B5EF4-FFF2-40B4-BE49-F238E27FC236}">
                  <a16:creationId xmlns:a16="http://schemas.microsoft.com/office/drawing/2014/main" id="{00B6BC6D-0E66-406A-B1C0-82677850CBD3}"/>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486400" y="5087136"/>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1C8FC7C-B78B-40B8-BBAC-45D49067E3BE}"/>
                </a:ext>
              </a:extLst>
            </p:cNvPr>
            <p:cNvSpPr/>
            <p:nvPr/>
          </p:nvSpPr>
          <p:spPr>
            <a:xfrm>
              <a:off x="5810250" y="3770395"/>
              <a:ext cx="2804474" cy="1661993"/>
            </a:xfrm>
            <a:prstGeom prst="rect">
              <a:avLst/>
            </a:prstGeom>
          </p:spPr>
          <p:txBody>
            <a:bodyPr wrap="square">
              <a:spAutoFit/>
            </a:bodyPr>
            <a:lstStyle/>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pmadata.org</a:t>
              </a:r>
            </a:p>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/pm4action     </a:t>
              </a:r>
            </a:p>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@pm4action</a:t>
              </a:r>
            </a:p>
            <a:p>
              <a:pPr lvl="0">
                <a:spcAft>
                  <a:spcPts val="1200"/>
                </a:spcAft>
                <a:defRPr/>
              </a:pPr>
              <a:r>
                <a:rPr lang="en-US" u="sng" dirty="0">
                  <a:solidFill>
                    <a:srgbClr val="55015B"/>
                  </a:solidFill>
                  <a:latin typeface="Segoe UI" panose="020B0502040204020203" pitchFamily="34" charset="0"/>
                  <a:cs typeface="Segoe UI" panose="020B0502040204020203" pitchFamily="34" charset="0"/>
                </a:rPr>
                <a:t>@pm4action</a:t>
              </a:r>
            </a:p>
          </p:txBody>
        </p:sp>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02661" y="5876432"/>
            <a:ext cx="4700055" cy="701874"/>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91249" y="5414882"/>
            <a:ext cx="1582477" cy="1384232"/>
          </a:xfrm>
          <a:prstGeom prst="rect">
            <a:avLst/>
          </a:prstGeom>
        </p:spPr>
      </p:pic>
      <p:pic>
        <p:nvPicPr>
          <p:cNvPr id="14" name="Picture 13">
            <a:extLst>
              <a:ext uri="{FF2B5EF4-FFF2-40B4-BE49-F238E27FC236}">
                <a16:creationId xmlns:a16="http://schemas.microsoft.com/office/drawing/2014/main" id="{3812E596-871D-4DD8-BFAE-55E82EA51C1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9463" y="633282"/>
            <a:ext cx="2609558" cy="731520"/>
          </a:xfrm>
          <a:prstGeom prst="rect">
            <a:avLst/>
          </a:prstGeom>
        </p:spPr>
      </p:pic>
    </p:spTree>
    <p:extLst>
      <p:ext uri="{BB962C8B-B14F-4D97-AF65-F5344CB8AC3E}">
        <p14:creationId xmlns:p14="http://schemas.microsoft.com/office/powerpoint/2010/main" val="161291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2174536" y="4856657"/>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4A164A"/>
                </a:solidFill>
                <a:latin typeface="Segoe UI" panose="020B0502040204020203" pitchFamily="34" charset="0"/>
                <a:cs typeface="Segoe UI" panose="020B0502040204020203" pitchFamily="34" charset="0"/>
              </a:rPr>
              <a:t>      </a:t>
            </a:r>
            <a:r>
              <a:rPr lang="en-US" b="1" i="1" dirty="0">
                <a:solidFill>
                  <a:srgbClr val="4A164A"/>
                </a:solidFill>
                <a:latin typeface="Segoe UI" panose="020B0502040204020203" pitchFamily="34" charset="0"/>
                <a:cs typeface="Segoe UI" panose="020B0502040204020203" pitchFamily="34" charset="0"/>
              </a:rPr>
              <a:t>Public</a:t>
            </a:r>
          </a:p>
        </p:txBody>
      </p:sp>
      <p:sp>
        <p:nvSpPr>
          <p:cNvPr id="4" name="Title 1"/>
          <p:cNvSpPr>
            <a:spLocks noGrp="1"/>
          </p:cNvSpPr>
          <p:nvPr>
            <p:ph type="title"/>
          </p:nvPr>
        </p:nvSpPr>
        <p:spPr>
          <a:xfrm>
            <a:off x="439712" y="161174"/>
            <a:ext cx="9922385" cy="619083"/>
          </a:xfrm>
        </p:spPr>
        <p:txBody>
          <a:bodyPr/>
          <a:lstStyle/>
          <a:p>
            <a:r>
              <a:rPr lang="en-US" sz="3200" dirty="0">
                <a:solidFill>
                  <a:schemeClr val="tx1"/>
                </a:solidFill>
              </a:rPr>
              <a:t>PMA adds Panel Feature to Cross-Section</a:t>
            </a:r>
          </a:p>
        </p:txBody>
      </p:sp>
      <p:sp>
        <p:nvSpPr>
          <p:cNvPr id="5" name="Trapezoid 4"/>
          <p:cNvSpPr/>
          <p:nvPr/>
        </p:nvSpPr>
        <p:spPr>
          <a:xfrm rot="5400000">
            <a:off x="5977092" y="-2319617"/>
            <a:ext cx="1216533" cy="8992998"/>
          </a:xfrm>
          <a:prstGeom prst="trapezoid">
            <a:avLst/>
          </a:prstGeom>
          <a:solidFill>
            <a:srgbClr val="550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80065" y="2388327"/>
            <a:ext cx="1268894" cy="584775"/>
          </a:xfrm>
          <a:prstGeom prst="rect">
            <a:avLst/>
          </a:prstGeom>
          <a:noFill/>
          <a:ln>
            <a:noFill/>
          </a:ln>
        </p:spPr>
        <p:txBody>
          <a:bodyPr wrap="square" rtlCol="0">
            <a:spAutoFit/>
          </a:bodyPr>
          <a:lstStyle/>
          <a:p>
            <a:pPr algn="ctr"/>
            <a:r>
              <a:rPr lang="en-US" sz="1600" b="1" dirty="0">
                <a:latin typeface="Segoe UI" panose="020B0502040204020203" pitchFamily="34" charset="0"/>
                <a:cs typeface="Segoe UI" panose="020B0502040204020203" pitchFamily="34" charset="0"/>
              </a:rPr>
              <a:t>Household</a:t>
            </a:r>
          </a:p>
          <a:p>
            <a:pPr algn="ctr"/>
            <a:r>
              <a:rPr lang="en-US" sz="1600" b="1" dirty="0">
                <a:latin typeface="Segoe UI" panose="020B0502040204020203" pitchFamily="34" charset="0"/>
                <a:cs typeface="Segoe UI" panose="020B0502040204020203" pitchFamily="34" charset="0"/>
              </a:rPr>
              <a:t>Panel</a:t>
            </a:r>
          </a:p>
        </p:txBody>
      </p:sp>
      <p:sp>
        <p:nvSpPr>
          <p:cNvPr id="18" name="TextBox 17"/>
          <p:cNvSpPr txBox="1"/>
          <p:nvPr/>
        </p:nvSpPr>
        <p:spPr>
          <a:xfrm>
            <a:off x="365445" y="5012934"/>
            <a:ext cx="1268894" cy="584775"/>
          </a:xfrm>
          <a:prstGeom prst="rect">
            <a:avLst/>
          </a:prstGeom>
          <a:noFill/>
          <a:ln>
            <a:noFill/>
          </a:ln>
        </p:spPr>
        <p:txBody>
          <a:bodyPr wrap="square" rtlCol="0">
            <a:spAutoFit/>
          </a:bodyPr>
          <a:lstStyle/>
          <a:p>
            <a:pPr algn="ctr"/>
            <a:r>
              <a:rPr lang="en-US" sz="1600" b="1" dirty="0">
                <a:latin typeface="Segoe UI" panose="020B0502040204020203" pitchFamily="34" charset="0"/>
                <a:cs typeface="Segoe UI" panose="020B0502040204020203" pitchFamily="34" charset="0"/>
              </a:rPr>
              <a:t>SDP</a:t>
            </a:r>
          </a:p>
          <a:p>
            <a:pPr algn="ctr"/>
            <a:r>
              <a:rPr lang="en-US" sz="1600" b="1" dirty="0">
                <a:latin typeface="Segoe UI" panose="020B0502040204020203" pitchFamily="34" charset="0"/>
                <a:cs typeface="Segoe UI" panose="020B0502040204020203" pitchFamily="34" charset="0"/>
              </a:rPr>
              <a:t>Panel</a:t>
            </a:r>
          </a:p>
        </p:txBody>
      </p:sp>
      <p:sp>
        <p:nvSpPr>
          <p:cNvPr id="21" name="Rectangle 20"/>
          <p:cNvSpPr/>
          <p:nvPr/>
        </p:nvSpPr>
        <p:spPr>
          <a:xfrm>
            <a:off x="2145855" y="4331858"/>
            <a:ext cx="9087006" cy="482366"/>
          </a:xfrm>
          <a:prstGeom prst="rect">
            <a:avLst/>
          </a:prstGeom>
          <a:solidFill>
            <a:srgbClr val="C3B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4A164A"/>
                </a:solidFill>
                <a:latin typeface="Segoe UI" panose="020B0502040204020203" pitchFamily="34" charset="0"/>
                <a:cs typeface="Segoe UI" panose="020B0502040204020203" pitchFamily="34" charset="0"/>
              </a:rPr>
              <a:t>      </a:t>
            </a:r>
            <a:r>
              <a:rPr lang="en-US" b="1" i="1" dirty="0">
                <a:solidFill>
                  <a:srgbClr val="4A164A"/>
                </a:solidFill>
                <a:latin typeface="Segoe UI" panose="020B0502040204020203" pitchFamily="34" charset="0"/>
                <a:cs typeface="Segoe UI" panose="020B0502040204020203" pitchFamily="34" charset="0"/>
              </a:rPr>
              <a:t>Private</a:t>
            </a:r>
          </a:p>
        </p:txBody>
      </p:sp>
      <p:sp>
        <p:nvSpPr>
          <p:cNvPr id="35" name="Rectangle 34"/>
          <p:cNvSpPr/>
          <p:nvPr/>
        </p:nvSpPr>
        <p:spPr>
          <a:xfrm rot="16200000">
            <a:off x="1329189" y="3730602"/>
            <a:ext cx="1770840" cy="3691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D2959"/>
                </a:solidFill>
                <a:latin typeface="Segoe UI" panose="020B0502040204020203" pitchFamily="34" charset="0"/>
                <a:cs typeface="Segoe UI" panose="020B0502040204020203" pitchFamily="34" charset="0"/>
              </a:rPr>
              <a:t>Linked</a:t>
            </a:r>
          </a:p>
        </p:txBody>
      </p:sp>
      <p:sp>
        <p:nvSpPr>
          <p:cNvPr id="42" name="TextBox 41"/>
          <p:cNvSpPr txBox="1"/>
          <p:nvPr/>
        </p:nvSpPr>
        <p:spPr>
          <a:xfrm>
            <a:off x="2677250" y="2010911"/>
            <a:ext cx="2229521" cy="369332"/>
          </a:xfrm>
          <a:prstGeom prst="rect">
            <a:avLst/>
          </a:prstGeom>
          <a:noFill/>
        </p:spPr>
        <p:txBody>
          <a:bodyPr wrap="none" rtlCol="0">
            <a:spAutoFit/>
          </a:bodyPr>
          <a:lstStyle/>
          <a:p>
            <a:r>
              <a:rPr lang="en-US" b="1" i="1" dirty="0">
                <a:solidFill>
                  <a:schemeClr val="bg1"/>
                </a:solidFill>
                <a:latin typeface="Segoe UI" panose="020B0502040204020203" pitchFamily="34" charset="0"/>
                <a:cs typeface="Segoe UI" panose="020B0502040204020203" pitchFamily="34" charset="0"/>
              </a:rPr>
              <a:t>Open Panel Design</a:t>
            </a: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18834" r="13952" b="50853"/>
          <a:stretch/>
        </p:blipFill>
        <p:spPr>
          <a:xfrm>
            <a:off x="581149" y="1590556"/>
            <a:ext cx="883463" cy="835993"/>
          </a:xfrm>
          <a:prstGeom prst="rect">
            <a:avLst/>
          </a:prstGeom>
        </p:spPr>
      </p:pic>
      <p:pic>
        <p:nvPicPr>
          <p:cNvPr id="3" name="Picture 2"/>
          <p:cNvPicPr>
            <a:picLocks noChangeAspect="1"/>
          </p:cNvPicPr>
          <p:nvPr/>
        </p:nvPicPr>
        <p:blipFill rotWithShape="1">
          <a:blip r:embed="rId4" cstate="hqprint">
            <a:extLst>
              <a:ext uri="{28A0092B-C50C-407E-A947-70E740481C1C}">
                <a14:useLocalDpi xmlns:a14="http://schemas.microsoft.com/office/drawing/2010/main" val="0"/>
              </a:ext>
            </a:extLst>
          </a:blip>
          <a:srcRect l="20038" t="50698" r="15757"/>
          <a:stretch/>
        </p:blipFill>
        <p:spPr>
          <a:xfrm>
            <a:off x="489074" y="4013127"/>
            <a:ext cx="1023507" cy="1017110"/>
          </a:xfrm>
          <a:prstGeom prst="rect">
            <a:avLst/>
          </a:prstGeom>
        </p:spPr>
      </p:pic>
      <p:sp>
        <p:nvSpPr>
          <p:cNvPr id="63" name="Rectangle 62"/>
          <p:cNvSpPr/>
          <p:nvPr/>
        </p:nvSpPr>
        <p:spPr>
          <a:xfrm rot="16200000">
            <a:off x="5807732" y="3733596"/>
            <a:ext cx="1770840" cy="3691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D2959"/>
                </a:solidFill>
                <a:latin typeface="Segoe UI" panose="020B0502040204020203" pitchFamily="34" charset="0"/>
                <a:cs typeface="Segoe UI" panose="020B0502040204020203" pitchFamily="34" charset="0"/>
              </a:rPr>
              <a:t>Linked</a:t>
            </a:r>
          </a:p>
        </p:txBody>
      </p:sp>
      <p:sp>
        <p:nvSpPr>
          <p:cNvPr id="65" name="Rectangle 64"/>
          <p:cNvSpPr/>
          <p:nvPr/>
        </p:nvSpPr>
        <p:spPr>
          <a:xfrm rot="16200000">
            <a:off x="10332717" y="3726298"/>
            <a:ext cx="1770840" cy="3691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D2959"/>
                </a:solidFill>
                <a:latin typeface="Segoe UI" panose="020B0502040204020203" pitchFamily="34" charset="0"/>
                <a:cs typeface="Segoe UI" panose="020B0502040204020203" pitchFamily="34" charset="0"/>
              </a:rPr>
              <a:t>Linked</a:t>
            </a:r>
          </a:p>
        </p:txBody>
      </p:sp>
      <p:sp>
        <p:nvSpPr>
          <p:cNvPr id="6" name="Flowchart: Off-page Connector 5"/>
          <p:cNvSpPr/>
          <p:nvPr/>
        </p:nvSpPr>
        <p:spPr>
          <a:xfrm>
            <a:off x="1323091" y="747415"/>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1482374" y="763723"/>
            <a:ext cx="1268894" cy="584775"/>
          </a:xfrm>
          <a:prstGeom prst="rect">
            <a:avLst/>
          </a:prstGeom>
          <a:noFill/>
          <a:ln>
            <a:noFill/>
          </a:ln>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Panel Enrollment</a:t>
            </a:r>
          </a:p>
        </p:txBody>
      </p:sp>
      <p:sp>
        <p:nvSpPr>
          <p:cNvPr id="70" name="Flowchart: Off-page Connector 69"/>
          <p:cNvSpPr/>
          <p:nvPr/>
        </p:nvSpPr>
        <p:spPr>
          <a:xfrm>
            <a:off x="5778548" y="944222"/>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5778548" y="959730"/>
            <a:ext cx="1498508" cy="584775"/>
          </a:xfrm>
          <a:prstGeom prst="rect">
            <a:avLst/>
          </a:prstGeom>
          <a:noFill/>
          <a:ln>
            <a:noFill/>
          </a:ln>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 Age-in</a:t>
            </a:r>
          </a:p>
          <a:p>
            <a:pPr algn="ctr"/>
            <a:r>
              <a:rPr lang="en-US" sz="1600" b="1" dirty="0">
                <a:solidFill>
                  <a:schemeClr val="bg1"/>
                </a:solidFill>
                <a:latin typeface="Segoe UI" panose="020B0502040204020203" pitchFamily="34" charset="0"/>
                <a:cs typeface="Segoe UI" panose="020B0502040204020203" pitchFamily="34" charset="0"/>
              </a:rPr>
              <a:t>Move-in/out</a:t>
            </a:r>
          </a:p>
        </p:txBody>
      </p:sp>
      <p:sp>
        <p:nvSpPr>
          <p:cNvPr id="72" name="Flowchart: Off-page Connector 71"/>
          <p:cNvSpPr/>
          <p:nvPr/>
        </p:nvSpPr>
        <p:spPr>
          <a:xfrm>
            <a:off x="10235101" y="1107265"/>
            <a:ext cx="1587461" cy="768186"/>
          </a:xfrm>
          <a:prstGeom prst="flowChartOffpageConnector">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10235101" y="1122773"/>
            <a:ext cx="1498508" cy="584775"/>
          </a:xfrm>
          <a:prstGeom prst="rect">
            <a:avLst/>
          </a:prstGeom>
          <a:noFill/>
          <a:ln>
            <a:noFill/>
          </a:ln>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 Age-in</a:t>
            </a:r>
          </a:p>
          <a:p>
            <a:pPr algn="ctr"/>
            <a:r>
              <a:rPr lang="en-US" sz="1600" b="1" dirty="0">
                <a:solidFill>
                  <a:schemeClr val="bg1"/>
                </a:solidFill>
                <a:latin typeface="Segoe UI" panose="020B0502040204020203" pitchFamily="34" charset="0"/>
                <a:cs typeface="Segoe UI" panose="020B0502040204020203" pitchFamily="34" charset="0"/>
              </a:rPr>
              <a:t>Move-in/out</a:t>
            </a:r>
          </a:p>
        </p:txBody>
      </p:sp>
      <p:sp>
        <p:nvSpPr>
          <p:cNvPr id="8" name="Down Arrow 7"/>
          <p:cNvSpPr/>
          <p:nvPr/>
        </p:nvSpPr>
        <p:spPr>
          <a:xfrm>
            <a:off x="1791146" y="2417414"/>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1785634" y="5066517"/>
            <a:ext cx="595423" cy="946309"/>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wn Arrow 75"/>
          <p:cNvSpPr/>
          <p:nvPr/>
        </p:nvSpPr>
        <p:spPr>
          <a:xfrm>
            <a:off x="4131753" y="5111496"/>
            <a:ext cx="595423" cy="90133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118886" y="4549683"/>
            <a:ext cx="621158" cy="600678"/>
          </a:xfrm>
          <a:prstGeom prst="ellipse">
            <a:avLst/>
          </a:prstGeom>
          <a:solidFill>
            <a:srgbClr val="E4789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6 mo.</a:t>
            </a:r>
          </a:p>
        </p:txBody>
      </p:sp>
      <p:sp>
        <p:nvSpPr>
          <p:cNvPr id="57" name="Oval 56"/>
          <p:cNvSpPr/>
          <p:nvPr/>
        </p:nvSpPr>
        <p:spPr>
          <a:xfrm>
            <a:off x="1769697" y="4549683"/>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YR1</a:t>
            </a:r>
          </a:p>
        </p:txBody>
      </p:sp>
      <p:sp>
        <p:nvSpPr>
          <p:cNvPr id="77" name="Down Arrow 76"/>
          <p:cNvSpPr/>
          <p:nvPr/>
        </p:nvSpPr>
        <p:spPr>
          <a:xfrm>
            <a:off x="8750492" y="5012934"/>
            <a:ext cx="595423" cy="999892"/>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727567" y="4510818"/>
            <a:ext cx="621158" cy="600678"/>
          </a:xfrm>
          <a:prstGeom prst="ellipse">
            <a:avLst/>
          </a:prstGeom>
          <a:solidFill>
            <a:srgbClr val="E4789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6 mo.</a:t>
            </a:r>
          </a:p>
        </p:txBody>
      </p:sp>
      <p:sp>
        <p:nvSpPr>
          <p:cNvPr id="78" name="TextBox 77"/>
          <p:cNvSpPr txBox="1"/>
          <p:nvPr/>
        </p:nvSpPr>
        <p:spPr>
          <a:xfrm>
            <a:off x="2243610" y="2811194"/>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X-section results</a:t>
            </a:r>
          </a:p>
        </p:txBody>
      </p:sp>
      <p:sp>
        <p:nvSpPr>
          <p:cNvPr id="79" name="TextBox 78"/>
          <p:cNvSpPr txBox="1"/>
          <p:nvPr/>
        </p:nvSpPr>
        <p:spPr>
          <a:xfrm>
            <a:off x="2317503" y="5431593"/>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SDP + CEI</a:t>
            </a:r>
          </a:p>
        </p:txBody>
      </p:sp>
      <p:sp>
        <p:nvSpPr>
          <p:cNvPr id="10" name="Oval 9"/>
          <p:cNvSpPr/>
          <p:nvPr/>
        </p:nvSpPr>
        <p:spPr>
          <a:xfrm>
            <a:off x="1778280" y="1867612"/>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YR1</a:t>
            </a:r>
          </a:p>
        </p:txBody>
      </p:sp>
      <p:cxnSp>
        <p:nvCxnSpPr>
          <p:cNvPr id="28" name="Straight Arrow Connector 27"/>
          <p:cNvCxnSpPr/>
          <p:nvPr/>
        </p:nvCxnSpPr>
        <p:spPr>
          <a:xfrm>
            <a:off x="2093736" y="2492369"/>
            <a:ext cx="0" cy="2048556"/>
          </a:xfrm>
          <a:prstGeom prst="straightConnector1">
            <a:avLst/>
          </a:prstGeom>
          <a:ln w="41275" cap="rnd">
            <a:solidFill>
              <a:srgbClr val="CD295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698395" y="2664656"/>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Panel results</a:t>
            </a:r>
          </a:p>
        </p:txBody>
      </p:sp>
      <p:sp>
        <p:nvSpPr>
          <p:cNvPr id="81" name="Down Arrow 80"/>
          <p:cNvSpPr/>
          <p:nvPr/>
        </p:nvSpPr>
        <p:spPr>
          <a:xfrm>
            <a:off x="6274093" y="2420492"/>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261497" y="1853525"/>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YR2</a:t>
            </a:r>
          </a:p>
        </p:txBody>
      </p:sp>
      <p:cxnSp>
        <p:nvCxnSpPr>
          <p:cNvPr id="64" name="Straight Arrow Connector 63"/>
          <p:cNvCxnSpPr/>
          <p:nvPr/>
        </p:nvCxnSpPr>
        <p:spPr>
          <a:xfrm>
            <a:off x="6572279" y="2495363"/>
            <a:ext cx="0" cy="2048556"/>
          </a:xfrm>
          <a:prstGeom prst="straightConnector1">
            <a:avLst/>
          </a:prstGeom>
          <a:ln w="41275" cap="rnd">
            <a:solidFill>
              <a:srgbClr val="CD295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82" name="Down Arrow 81"/>
          <p:cNvSpPr/>
          <p:nvPr/>
        </p:nvSpPr>
        <p:spPr>
          <a:xfrm>
            <a:off x="6287244" y="5018173"/>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261497" y="4554229"/>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YR2</a:t>
            </a:r>
          </a:p>
        </p:txBody>
      </p:sp>
      <p:sp>
        <p:nvSpPr>
          <p:cNvPr id="83" name="TextBox 82"/>
          <p:cNvSpPr txBox="1"/>
          <p:nvPr/>
        </p:nvSpPr>
        <p:spPr>
          <a:xfrm>
            <a:off x="6791515" y="5282633"/>
            <a:ext cx="1623074" cy="738664"/>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SDP interview + client exit interview</a:t>
            </a:r>
          </a:p>
        </p:txBody>
      </p:sp>
      <p:sp>
        <p:nvSpPr>
          <p:cNvPr id="84" name="TextBox 83"/>
          <p:cNvSpPr txBox="1"/>
          <p:nvPr/>
        </p:nvSpPr>
        <p:spPr>
          <a:xfrm>
            <a:off x="11212846" y="2447686"/>
            <a:ext cx="1110142" cy="738664"/>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X-section + panel results</a:t>
            </a:r>
          </a:p>
        </p:txBody>
      </p:sp>
      <p:sp>
        <p:nvSpPr>
          <p:cNvPr id="85" name="Down Arrow 84"/>
          <p:cNvSpPr/>
          <p:nvPr/>
        </p:nvSpPr>
        <p:spPr>
          <a:xfrm>
            <a:off x="10798914" y="2391398"/>
            <a:ext cx="595423" cy="1060260"/>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10781537" y="1891691"/>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YR3</a:t>
            </a:r>
          </a:p>
        </p:txBody>
      </p:sp>
      <p:cxnSp>
        <p:nvCxnSpPr>
          <p:cNvPr id="66" name="Straight Arrow Connector 65"/>
          <p:cNvCxnSpPr/>
          <p:nvPr/>
        </p:nvCxnSpPr>
        <p:spPr>
          <a:xfrm>
            <a:off x="11097264" y="2488065"/>
            <a:ext cx="0" cy="2048556"/>
          </a:xfrm>
          <a:prstGeom prst="straightConnector1">
            <a:avLst/>
          </a:prstGeom>
          <a:ln w="41275" cap="rnd">
            <a:solidFill>
              <a:srgbClr val="CD2959"/>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86" name="Down Arrow 85"/>
          <p:cNvSpPr/>
          <p:nvPr/>
        </p:nvSpPr>
        <p:spPr>
          <a:xfrm>
            <a:off x="10824649" y="5085231"/>
            <a:ext cx="595423" cy="946309"/>
          </a:xfrm>
          <a:prstGeom prst="downArrow">
            <a:avLst/>
          </a:prstGeom>
          <a:gradFill>
            <a:gsLst>
              <a:gs pos="0">
                <a:srgbClr val="4A164A">
                  <a:alpha val="83137"/>
                </a:srgbClr>
              </a:gs>
              <a:gs pos="100000">
                <a:srgbClr val="C3B9D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11212846" y="5210476"/>
            <a:ext cx="993993" cy="523220"/>
          </a:xfrm>
          <a:prstGeom prst="rect">
            <a:avLst/>
          </a:prstGeom>
          <a:noFill/>
        </p:spPr>
        <p:txBody>
          <a:bodyPr wrap="square" rtlCol="0">
            <a:spAutoFit/>
          </a:bodyPr>
          <a:lstStyle/>
          <a:p>
            <a:r>
              <a:rPr lang="en-US" sz="1400" b="1" i="1" dirty="0">
                <a:solidFill>
                  <a:srgbClr val="4A164A"/>
                </a:solidFill>
                <a:latin typeface="Segoe UI" panose="020B0502040204020203" pitchFamily="34" charset="0"/>
                <a:cs typeface="Segoe UI" panose="020B0502040204020203" pitchFamily="34" charset="0"/>
              </a:rPr>
              <a:t>SDP + CEI</a:t>
            </a:r>
          </a:p>
        </p:txBody>
      </p:sp>
      <p:sp>
        <p:nvSpPr>
          <p:cNvPr id="61" name="Oval 60"/>
          <p:cNvSpPr/>
          <p:nvPr/>
        </p:nvSpPr>
        <p:spPr>
          <a:xfrm>
            <a:off x="10798914" y="4542006"/>
            <a:ext cx="621158" cy="600678"/>
          </a:xfrm>
          <a:prstGeom prst="ellipse">
            <a:avLst/>
          </a:prstGeom>
          <a:solidFill>
            <a:srgbClr val="CD2959"/>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latin typeface="Segoe UI" panose="020B0502040204020203" pitchFamily="34" charset="0"/>
                <a:cs typeface="Segoe UI" panose="020B0502040204020203" pitchFamily="34" charset="0"/>
              </a:rPr>
              <a:t>YR3</a:t>
            </a:r>
          </a:p>
        </p:txBody>
      </p:sp>
    </p:spTree>
    <p:extLst>
      <p:ext uri="{BB962C8B-B14F-4D97-AF65-F5344CB8AC3E}">
        <p14:creationId xmlns:p14="http://schemas.microsoft.com/office/powerpoint/2010/main" val="24062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504"/>
            <a:ext cx="12192000" cy="66654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5646" b="13603"/>
          <a:stretch/>
        </p:blipFill>
        <p:spPr>
          <a:xfrm>
            <a:off x="0" y="192505"/>
            <a:ext cx="12192000" cy="6665495"/>
          </a:xfrm>
        </p:spPr>
      </p:pic>
      <p:sp>
        <p:nvSpPr>
          <p:cNvPr id="4" name="TextBox 3"/>
          <p:cNvSpPr txBox="1">
            <a:spLocks/>
          </p:cNvSpPr>
          <p:nvPr/>
        </p:nvSpPr>
        <p:spPr>
          <a:xfrm>
            <a:off x="1206230" y="315857"/>
            <a:ext cx="9727660" cy="584775"/>
          </a:xfrm>
          <a:prstGeom prst="rect">
            <a:avLst/>
          </a:prstGeom>
          <a:noFill/>
          <a:effectLst/>
        </p:spPr>
        <p:txBody>
          <a:bodyPr wrap="square" rtlCol="0">
            <a:spAutoFit/>
          </a:bodyPr>
          <a:lstStyle/>
          <a:p>
            <a:pPr algn="ctr"/>
            <a:r>
              <a:rPr lang="en-CA" sz="3200" b="1" dirty="0">
                <a:latin typeface="Segoe UI" panose="020B0502040204020203" pitchFamily="34" charset="0"/>
                <a:ea typeface="Segoe UI" panose="020B0502040204020203" pitchFamily="34" charset="0"/>
                <a:cs typeface="Segoe UI" panose="020B0502040204020203" pitchFamily="34" charset="0"/>
              </a:rPr>
              <a:t>Where We Work</a:t>
            </a:r>
            <a:endParaRPr lang="fr-CA" sz="3200" dirty="0">
              <a:latin typeface="Montserrat" panose="02000505000000020004" pitchFamily="2"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D249B76B-42D2-41F0-AE5C-3F3063DE00CA}"/>
              </a:ext>
            </a:extLst>
          </p:cNvPr>
          <p:cNvSpPr/>
          <p:nvPr/>
        </p:nvSpPr>
        <p:spPr>
          <a:xfrm>
            <a:off x="333025" y="2148719"/>
            <a:ext cx="3716542" cy="4349357"/>
          </a:xfrm>
          <a:prstGeom prst="rect">
            <a:avLst/>
          </a:prstGeom>
          <a:solidFill>
            <a:srgbClr val="C3AFCC">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accent1"/>
              </a:solidFill>
              <a:effectLst/>
              <a:uLnTx/>
              <a:uFillTx/>
              <a:latin typeface="Arial"/>
              <a:ea typeface="+mn-ea"/>
              <a:cs typeface="+mn-cs"/>
            </a:endParaRPr>
          </a:p>
        </p:txBody>
      </p:sp>
      <p:graphicFrame>
        <p:nvGraphicFramePr>
          <p:cNvPr id="8" name="Table 7"/>
          <p:cNvGraphicFramePr>
            <a:graphicFrameLocks noGrp="1"/>
          </p:cNvGraphicFramePr>
          <p:nvPr/>
        </p:nvGraphicFramePr>
        <p:xfrm>
          <a:off x="333025" y="1788795"/>
          <a:ext cx="3716542" cy="4587240"/>
        </p:xfrm>
        <a:graphic>
          <a:graphicData uri="http://schemas.openxmlformats.org/drawingml/2006/table">
            <a:tbl>
              <a:tblPr firstRow="1" bandRow="1">
                <a:tableStyleId>{5C22544A-7EE6-4342-B048-85BDC9FD1C3A}</a:tableStyleId>
              </a:tblPr>
              <a:tblGrid>
                <a:gridCol w="1466400">
                  <a:extLst>
                    <a:ext uri="{9D8B030D-6E8A-4147-A177-3AD203B41FA5}">
                      <a16:colId xmlns:a16="http://schemas.microsoft.com/office/drawing/2014/main" val="645600204"/>
                    </a:ext>
                  </a:extLst>
                </a:gridCol>
                <a:gridCol w="2250142">
                  <a:extLst>
                    <a:ext uri="{9D8B030D-6E8A-4147-A177-3AD203B41FA5}">
                      <a16:colId xmlns:a16="http://schemas.microsoft.com/office/drawing/2014/main" val="3154895044"/>
                    </a:ext>
                  </a:extLst>
                </a:gridCol>
              </a:tblGrid>
              <a:tr h="353801">
                <a:tc gridSpan="2">
                  <a:txBody>
                    <a:bodyPr/>
                    <a:lstStyle/>
                    <a:p>
                      <a:r>
                        <a:rPr lang="en-US" dirty="0">
                          <a:latin typeface="Segoe UI" panose="020B0502040204020203" pitchFamily="34" charset="0"/>
                          <a:cs typeface="Segoe UI" panose="020B0502040204020203" pitchFamily="34" charset="0"/>
                        </a:rPr>
                        <a:t>Countries/Partners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7D"/>
                    </a:solidFill>
                  </a:tcPr>
                </a:tc>
                <a:tc hMerge="1">
                  <a:txBody>
                    <a:bodyPr/>
                    <a:lstStyle/>
                    <a:p>
                      <a:endParaRPr lang="en-US" dirty="0"/>
                    </a:p>
                  </a:txBody>
                  <a:tcPr/>
                </a:tc>
                <a:extLst>
                  <a:ext uri="{0D108BD9-81ED-4DB2-BD59-A6C34878D82A}">
                    <a16:rowId xmlns:a16="http://schemas.microsoft.com/office/drawing/2014/main" val="3554101639"/>
                  </a:ext>
                </a:extLst>
              </a:tr>
              <a:tr h="370840">
                <a:tc>
                  <a:txBody>
                    <a:bodyPr/>
                    <a:lstStyle/>
                    <a:p>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ea typeface="Calibri" charset="0"/>
                          <a:cs typeface="Segoe UI" panose="020B0502040204020203" pitchFamily="34" charset="0"/>
                          <a:sym typeface="Wingdings" charset="0"/>
                        </a:rPr>
                        <a:t>DR </a:t>
                      </a:r>
                      <a:r>
                        <a:rPr lang="en-US" sz="1400" b="1" dirty="0">
                          <a:solidFill>
                            <a:schemeClr val="accent1"/>
                          </a:solidFill>
                          <a:latin typeface="Segoe UI" panose="020B0502040204020203" pitchFamily="34" charset="0"/>
                          <a:ea typeface="Calibri" charset="0"/>
                          <a:cs typeface="Segoe UI" panose="020B0502040204020203" pitchFamily="34" charset="0"/>
                          <a:sym typeface="Wingdings" charset="0"/>
                        </a:rPr>
                        <a:t>Congo </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a:latin typeface="Segoe UI" panose="020B0502040204020203" pitchFamily="34" charset="0"/>
                          <a:ea typeface="Calibri" charset="0"/>
                          <a:cs typeface="Segoe UI" panose="020B0502040204020203" pitchFamily="34" charset="0"/>
                          <a:sym typeface="Wingdings" charset="0"/>
                        </a:rPr>
                        <a:t>University of Kinshasa</a:t>
                      </a:r>
                      <a:r>
                        <a:rPr lang="en-US" sz="1400" b="1" dirty="0">
                          <a:latin typeface="Segoe UI" panose="020B0502040204020203" pitchFamily="34" charset="0"/>
                          <a:ea typeface="Calibri" charset="0"/>
                          <a:cs typeface="Segoe UI" panose="020B0502040204020203" pitchFamily="34" charset="0"/>
                          <a:sym typeface="Wingdings" charset="0"/>
                        </a:rPr>
                        <a:t> </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9069882"/>
                  </a:ext>
                </a:extLst>
              </a:tr>
              <a:tr h="370840">
                <a:tc>
                  <a:txBody>
                    <a:bodyPr/>
                    <a:lstStyle/>
                    <a:p>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ea typeface="Calibri" charset="0"/>
                          <a:cs typeface="Segoe UI" panose="020B0502040204020203" pitchFamily="34" charset="0"/>
                          <a:sym typeface="Wingdings" charset="0"/>
                        </a:rPr>
                        <a:t>Uganda</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0" lang="en-US" sz="1400" i="0" u="none" strike="noStrike" kern="1200" cap="none" spc="0" normalizeH="0" baseline="0" noProof="0" dirty="0" err="1">
                          <a:ln>
                            <a:noFill/>
                          </a:ln>
                          <a:effectLst/>
                          <a:uLnTx/>
                          <a:uFillTx/>
                          <a:latin typeface="Segoe UI" panose="020B0502040204020203" pitchFamily="34" charset="0"/>
                          <a:ea typeface="Calibri" charset="0"/>
                          <a:cs typeface="Segoe UI" panose="020B0502040204020203" pitchFamily="34" charset="0"/>
                          <a:sym typeface="Wingdings" charset="0"/>
                        </a:rPr>
                        <a:t>Makerere</a:t>
                      </a:r>
                      <a:r>
                        <a:rPr kumimoji="0" lang="en-US" sz="1400" i="0" u="none" strike="noStrike" kern="1200" cap="none" spc="0" normalizeH="0" noProof="0" dirty="0">
                          <a:ln>
                            <a:noFill/>
                          </a:ln>
                          <a:effectLst/>
                          <a:uLnTx/>
                          <a:uFillTx/>
                          <a:latin typeface="Segoe UI" panose="020B0502040204020203" pitchFamily="34" charset="0"/>
                          <a:ea typeface="Calibri" charset="0"/>
                          <a:cs typeface="Segoe UI" panose="020B0502040204020203" pitchFamily="34" charset="0"/>
                          <a:sym typeface="Wingdings" charset="0"/>
                        </a:rPr>
                        <a:t> University</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740741"/>
                  </a:ext>
                </a:extLst>
              </a:tr>
              <a:tr h="370840">
                <a:tc>
                  <a:txBody>
                    <a:bodyPr/>
                    <a:lstStyle/>
                    <a:p>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ea typeface="Calibri" charset="0"/>
                          <a:cs typeface="Segoe UI" panose="020B0502040204020203" pitchFamily="34" charset="0"/>
                          <a:sym typeface="Wingdings" charset="0"/>
                        </a:rPr>
                        <a:t>Kenya</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0" lang="en-US" sz="1400" i="0" u="none" strike="noStrike" kern="1200" cap="none" spc="0" normalizeH="0" baseline="0" noProof="0" dirty="0">
                          <a:ln>
                            <a:noFill/>
                          </a:ln>
                          <a:effectLst/>
                          <a:uLnTx/>
                          <a:uFillTx/>
                          <a:latin typeface="Segoe UI" panose="020B0502040204020203" pitchFamily="34" charset="0"/>
                          <a:ea typeface="Calibri" charset="0"/>
                          <a:cs typeface="Segoe UI" panose="020B0502040204020203" pitchFamily="34" charset="0"/>
                          <a:sym typeface="Wingdings" charset="0"/>
                        </a:rPr>
                        <a:t>International Centre</a:t>
                      </a:r>
                      <a:r>
                        <a:rPr kumimoji="0" lang="en-US" sz="1400" i="0" u="none" strike="noStrike" kern="1200" cap="none" spc="0" normalizeH="0" noProof="0" dirty="0">
                          <a:ln>
                            <a:noFill/>
                          </a:ln>
                          <a:effectLst/>
                          <a:uLnTx/>
                          <a:uFillTx/>
                          <a:latin typeface="Segoe UI" panose="020B0502040204020203" pitchFamily="34" charset="0"/>
                          <a:ea typeface="Calibri" charset="0"/>
                          <a:cs typeface="Segoe UI" panose="020B0502040204020203" pitchFamily="34" charset="0"/>
                          <a:sym typeface="Wingdings" charset="0"/>
                        </a:rPr>
                        <a:t> for Reproductive Health</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445216"/>
                  </a:ext>
                </a:extLst>
              </a:tr>
              <a:tr h="370840">
                <a:tc>
                  <a:txBody>
                    <a:bodyPr/>
                    <a:lstStyle/>
                    <a:p>
                      <a:r>
                        <a:rPr lang="en-US" sz="1400" b="1" dirty="0">
                          <a:solidFill>
                            <a:schemeClr val="accent1"/>
                          </a:solidFill>
                          <a:latin typeface="Segoe UI" panose="020B0502040204020203" pitchFamily="34" charset="0"/>
                          <a:ea typeface="Calibri" charset="0"/>
                          <a:cs typeface="Segoe UI" panose="020B0502040204020203" pitchFamily="34" charset="0"/>
                          <a:sym typeface="Wingdings" charset="0"/>
                        </a:rPr>
                        <a:t>Nigeria</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Segoe UI" panose="020B0502040204020203" pitchFamily="34" charset="0"/>
                          <a:ea typeface="Calibri" charset="0"/>
                          <a:cs typeface="Segoe UI" panose="020B0502040204020203" pitchFamily="34" charset="0"/>
                          <a:sym typeface="Wingdings" charset="0"/>
                        </a:rPr>
                        <a:t>CRERD</a:t>
                      </a:r>
                    </a:p>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9085452"/>
                  </a:ext>
                </a:extLst>
              </a:tr>
              <a:tr h="370840">
                <a:tc>
                  <a:txBody>
                    <a:bodyPr/>
                    <a:lstStyle/>
                    <a:p>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ea typeface="Calibri" charset="0"/>
                          <a:cs typeface="Segoe UI" panose="020B0502040204020203" pitchFamily="34" charset="0"/>
                          <a:sym typeface="Wingdings" charset="0"/>
                        </a:rPr>
                        <a:t>Burkina Faso</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Segoe UI" panose="020B0502040204020203" pitchFamily="34" charset="0"/>
                          <a:ea typeface="Calibri" charset="0"/>
                          <a:cs typeface="Segoe UI" panose="020B0502040204020203" pitchFamily="34" charset="0"/>
                          <a:sym typeface="Wingdings" charset="0"/>
                        </a:rPr>
                        <a:t>ISSP/University of</a:t>
                      </a:r>
                      <a:r>
                        <a:rPr kumimoji="0" lang="en-US" sz="1400" i="0" u="none" strike="noStrike" kern="1200" cap="none" spc="0" normalizeH="0" noProof="0" dirty="0">
                          <a:ln>
                            <a:noFill/>
                          </a:ln>
                          <a:effectLst/>
                          <a:uLnTx/>
                          <a:uFillTx/>
                          <a:latin typeface="Segoe UI" panose="020B0502040204020203" pitchFamily="34" charset="0"/>
                          <a:ea typeface="Calibri" charset="0"/>
                          <a:cs typeface="Segoe UI" panose="020B0502040204020203" pitchFamily="34" charset="0"/>
                          <a:sym typeface="Wingdings" charset="0"/>
                        </a:rPr>
                        <a:t> Ouagadougou</a:t>
                      </a:r>
                      <a:endParaRPr kumimoji="0" lang="en-US" sz="1400" i="0" u="none" strike="noStrike" kern="1200" cap="none" spc="0" normalizeH="0" baseline="0" noProof="0" dirty="0">
                        <a:ln>
                          <a:noFill/>
                        </a:ln>
                        <a:effectLst/>
                        <a:uLnTx/>
                        <a:uFillTx/>
                        <a:latin typeface="Segoe UI" panose="020B0502040204020203" pitchFamily="34" charset="0"/>
                        <a:ea typeface="Calibri" charset="0"/>
                        <a:cs typeface="Segoe UI" panose="020B0502040204020203" pitchFamily="34" charset="0"/>
                        <a:sym typeface="Wingdings"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4855720"/>
                  </a:ext>
                </a:extLst>
              </a:tr>
              <a:tr h="370840">
                <a:tc>
                  <a:txBody>
                    <a:bodyPr/>
                    <a:lstStyle/>
                    <a:p>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ea typeface="Calibri" charset="0"/>
                          <a:cs typeface="Segoe UI" panose="020B0502040204020203" pitchFamily="34" charset="0"/>
                          <a:sym typeface="Wingdings" charset="0"/>
                        </a:rPr>
                        <a:t>Niger</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Segoe UI" panose="020B0502040204020203" pitchFamily="34" charset="0"/>
                          <a:ea typeface="Calibri" charset="0"/>
                          <a:cs typeface="Segoe UI" panose="020B0502040204020203" pitchFamily="34" charset="0"/>
                          <a:sym typeface="Wingdings" charset="0"/>
                        </a:rPr>
                        <a:t>National</a:t>
                      </a:r>
                      <a:r>
                        <a:rPr kumimoji="0" lang="en-US" sz="1400" i="0" u="none" strike="noStrike" kern="1200" cap="none" spc="0" normalizeH="0" noProof="0" dirty="0">
                          <a:ln>
                            <a:noFill/>
                          </a:ln>
                          <a:effectLst/>
                          <a:uLnTx/>
                          <a:uFillTx/>
                          <a:latin typeface="Segoe UI" panose="020B0502040204020203" pitchFamily="34" charset="0"/>
                          <a:ea typeface="Calibri" charset="0"/>
                          <a:cs typeface="Segoe UI" panose="020B0502040204020203" pitchFamily="34" charset="0"/>
                          <a:sym typeface="Wingdings" charset="0"/>
                        </a:rPr>
                        <a:t> Statistical Institute (INS)</a:t>
                      </a:r>
                      <a:endParaRPr kumimoji="0" lang="en-US" sz="1400" i="0" u="none" strike="noStrike" kern="1200" cap="none" spc="0" normalizeH="0" baseline="0" noProof="0" dirty="0">
                        <a:ln>
                          <a:noFill/>
                        </a:ln>
                        <a:effectLst/>
                        <a:uLnTx/>
                        <a:uFillTx/>
                        <a:latin typeface="Segoe UI" panose="020B0502040204020203" pitchFamily="34" charset="0"/>
                        <a:ea typeface="Calibri" charset="0"/>
                        <a:cs typeface="Segoe UI" panose="020B0502040204020203" pitchFamily="34" charset="0"/>
                        <a:sym typeface="Wingdings"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4296613"/>
                  </a:ext>
                </a:extLst>
              </a:tr>
              <a:tr h="370840">
                <a:tc>
                  <a:txBody>
                    <a:bodyPr/>
                    <a:lstStyle/>
                    <a:p>
                      <a:r>
                        <a:rPr lang="en-US" sz="1400" b="1" dirty="0">
                          <a:solidFill>
                            <a:schemeClr val="accent1"/>
                          </a:solidFill>
                          <a:latin typeface="Segoe UI" panose="020B0502040204020203" pitchFamily="34" charset="0"/>
                          <a:ea typeface="Calibri" charset="0"/>
                          <a:cs typeface="Segoe UI" panose="020B0502040204020203" pitchFamily="34" charset="0"/>
                          <a:sym typeface="Wingdings" charset="0"/>
                        </a:rPr>
                        <a:t>India</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Segoe UI" panose="020B0502040204020203" pitchFamily="34" charset="0"/>
                          <a:ea typeface="Calibri" charset="0"/>
                          <a:cs typeface="Segoe UI" panose="020B0502040204020203" pitchFamily="34" charset="0"/>
                          <a:sym typeface="Wingdings" charset="0"/>
                        </a:rPr>
                        <a:t>Indian Institute of Health</a:t>
                      </a:r>
                      <a:r>
                        <a:rPr lang="en-US" sz="1400" baseline="0" dirty="0">
                          <a:latin typeface="Segoe UI" panose="020B0502040204020203" pitchFamily="34" charset="0"/>
                          <a:ea typeface="Calibri" charset="0"/>
                          <a:cs typeface="Segoe UI" panose="020B0502040204020203" pitchFamily="34" charset="0"/>
                          <a:sym typeface="Wingdings" charset="0"/>
                        </a:rPr>
                        <a:t> </a:t>
                      </a:r>
                      <a:r>
                        <a:rPr lang="en-US" sz="1400" dirty="0">
                          <a:latin typeface="Segoe UI" panose="020B0502040204020203" pitchFamily="34" charset="0"/>
                          <a:ea typeface="Calibri" charset="0"/>
                          <a:cs typeface="Segoe UI" panose="020B0502040204020203" pitchFamily="34" charset="0"/>
                          <a:sym typeface="Wingdings" charset="0"/>
                        </a:rPr>
                        <a:t>Management Research</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9755107"/>
                  </a:ext>
                </a:extLst>
              </a:tr>
              <a:tr h="370840">
                <a:tc>
                  <a:txBody>
                    <a:bodyPr/>
                    <a:lstStyle/>
                    <a:p>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rPr>
                        <a:t>Côte d’Ivoire</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ENSEA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5783246"/>
                  </a:ext>
                </a:extLst>
              </a:tr>
              <a:tr h="370840">
                <a:tc>
                  <a:txBody>
                    <a:bodyPr/>
                    <a:lstStyle/>
                    <a:p>
                      <a:r>
                        <a:rPr lang="en-US" sz="1400" b="1" dirty="0">
                          <a:solidFill>
                            <a:schemeClr val="accent1"/>
                          </a:solidFill>
                          <a:latin typeface="Segoe UI" panose="020B0502040204020203" pitchFamily="34" charset="0"/>
                          <a:cs typeface="Segoe UI" panose="020B0502040204020203" pitchFamily="34" charset="0"/>
                        </a:rPr>
                        <a:t>Ethiopia*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Addis Ababa University School of Public Health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246713"/>
                  </a:ext>
                </a:extLst>
              </a:tr>
            </a:tbl>
          </a:graphicData>
        </a:graphic>
      </p:graphicFrame>
      <p:sp>
        <p:nvSpPr>
          <p:cNvPr id="11" name="TextBox 10">
            <a:extLst>
              <a:ext uri="{FF2B5EF4-FFF2-40B4-BE49-F238E27FC236}">
                <a16:creationId xmlns:a16="http://schemas.microsoft.com/office/drawing/2014/main" id="{103C58FD-A465-44DA-86F5-11CFF9D8AF6E}"/>
              </a:ext>
            </a:extLst>
          </p:cNvPr>
          <p:cNvSpPr txBox="1"/>
          <p:nvPr/>
        </p:nvSpPr>
        <p:spPr>
          <a:xfrm>
            <a:off x="584755" y="6499506"/>
            <a:ext cx="2755623" cy="307777"/>
          </a:xfrm>
          <a:prstGeom prst="rect">
            <a:avLst/>
          </a:prstGeom>
          <a:noFill/>
        </p:spPr>
        <p:txBody>
          <a:bodyPr wrap="square" rtlCol="0">
            <a:spAutoFit/>
          </a:bodyPr>
          <a:lstStyle/>
          <a:p>
            <a:r>
              <a:rPr lang="en-US" sz="1400" i="1" dirty="0">
                <a:latin typeface="Segoe UI" panose="020B0502040204020203" pitchFamily="34" charset="0"/>
                <a:cs typeface="Segoe UI" panose="020B0502040204020203" pitchFamily="34" charset="0"/>
              </a:rPr>
              <a:t>* Under a separate grant</a:t>
            </a:r>
          </a:p>
        </p:txBody>
      </p:sp>
      <p:sp>
        <p:nvSpPr>
          <p:cNvPr id="3" name="Rectangle 2">
            <a:extLst>
              <a:ext uri="{FF2B5EF4-FFF2-40B4-BE49-F238E27FC236}">
                <a16:creationId xmlns:a16="http://schemas.microsoft.com/office/drawing/2014/main" id="{785707C4-7996-4698-9C92-9ABA62881018}"/>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98BB9AD4-CA7A-409C-B361-C97AD86906B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39D0501E-8829-4050-BC6B-5745C17A9A5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0" name="Rectangle 9">
            <a:extLst>
              <a:ext uri="{FF2B5EF4-FFF2-40B4-BE49-F238E27FC236}">
                <a16:creationId xmlns:a16="http://schemas.microsoft.com/office/drawing/2014/main" id="{1712CBD3-C386-44BB-8B3B-96635F488272}"/>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062393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alphaModFix amt="35000"/>
            <a:extLst>
              <a:ext uri="{28A0092B-C50C-407E-A947-70E740481C1C}">
                <a14:useLocalDpi xmlns:a14="http://schemas.microsoft.com/office/drawing/2010/main" val="0"/>
              </a:ext>
            </a:extLst>
          </a:blip>
          <a:srcRect t="2909" r="9091" b="33266"/>
          <a:stretch/>
        </p:blipFill>
        <p:spPr>
          <a:xfrm>
            <a:off x="0" y="245660"/>
            <a:ext cx="12191980" cy="6612330"/>
          </a:xfrm>
          <a:prstGeom prst="rect">
            <a:avLst/>
          </a:prstGeom>
        </p:spPr>
      </p:pic>
      <p:sp>
        <p:nvSpPr>
          <p:cNvPr id="4" name="TextBox 3"/>
          <p:cNvSpPr txBox="1">
            <a:spLocks/>
          </p:cNvSpPr>
          <p:nvPr/>
        </p:nvSpPr>
        <p:spPr>
          <a:xfrm>
            <a:off x="406400" y="299346"/>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a:latin typeface="Segoe UI" panose="020B0502040204020203" pitchFamily="34" charset="0"/>
                <a:ea typeface="Segoe UI Symbol" panose="020B0502040204020203" pitchFamily="34" charset="0"/>
                <a:cs typeface="Segoe UI" panose="020B0502040204020203" pitchFamily="34" charset="0"/>
              </a:rPr>
              <a:t>What is PMA Ethiopia?</a:t>
            </a:r>
            <a:endParaRPr lang="en-US" sz="32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8" name="TextBox 7"/>
          <p:cNvSpPr txBox="1"/>
          <p:nvPr/>
        </p:nvSpPr>
        <p:spPr>
          <a:xfrm>
            <a:off x="812800" y="1325572"/>
            <a:ext cx="10515600" cy="5532428"/>
          </a:xfrm>
          <a:prstGeom prst="rect">
            <a:avLst/>
          </a:prstGeom>
        </p:spPr>
        <p:txBody>
          <a:bodyPr vert="horz" lIns="91440" tIns="45720" rIns="91440" bIns="45720" rtlCol="0" anchor="t">
            <a:normAutofit/>
          </a:bodyPr>
          <a:lstStyle/>
          <a:p>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PMA Ethiopia is a five-year project implemented in collaboration with Addis Ababa University, Johns Hopkins University, and the Federal Ministry of Health.</a:t>
            </a:r>
          </a:p>
          <a:p>
            <a:pPr marL="228600">
              <a:lnSpc>
                <a:spcPct val="90000"/>
              </a:lnSpc>
              <a:spcAft>
                <a:spcPts val="600"/>
              </a:spcAft>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 </a:t>
            </a:r>
          </a:p>
          <a:p>
            <a:pPr marL="457200" indent="-228600">
              <a:lnSpc>
                <a:spcPct val="90000"/>
              </a:lnSpc>
              <a:spcAft>
                <a:spcPts val="600"/>
              </a:spcAft>
              <a:buFont typeface="Arial" panose="020B0604020202020204" pitchFamily="34" charset="0"/>
              <a:buChar char="•"/>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Nationally representative survey measuring key Reproductive, maternal and newborn health (RMNH) indicators including:</a:t>
            </a:r>
          </a:p>
          <a:p>
            <a:pPr marL="1485900" lvl="2" indent="-342900">
              <a:lnSpc>
                <a:spcPct val="90000"/>
              </a:lnSpc>
              <a:spcAft>
                <a:spcPts val="600"/>
              </a:spcAft>
              <a:buFont typeface="Courier New" panose="02070309020205020404" pitchFamily="49" charset="0"/>
              <a:buChar char="o"/>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Antenatal, delivery, and postnatal care</a:t>
            </a:r>
          </a:p>
          <a:p>
            <a:pPr marL="1485900" lvl="2" indent="-342900">
              <a:lnSpc>
                <a:spcPct val="90000"/>
              </a:lnSpc>
              <a:spcAft>
                <a:spcPts val="600"/>
              </a:spcAft>
              <a:buFont typeface="Courier New" panose="02070309020205020404" pitchFamily="49" charset="0"/>
              <a:buChar char="o"/>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Vaccination attitudes and coverage</a:t>
            </a:r>
          </a:p>
          <a:p>
            <a:pPr marL="1485900" lvl="2" indent="-342900">
              <a:lnSpc>
                <a:spcPct val="90000"/>
              </a:lnSpc>
              <a:spcAft>
                <a:spcPts val="600"/>
              </a:spcAft>
              <a:buFont typeface="Courier New" panose="02070309020205020404" pitchFamily="49" charset="0"/>
              <a:buChar char="o"/>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Modern contraceptive prevalence</a:t>
            </a:r>
          </a:p>
          <a:p>
            <a:pPr marL="1485900" lvl="2" indent="-342900">
              <a:lnSpc>
                <a:spcPct val="90000"/>
              </a:lnSpc>
              <a:spcAft>
                <a:spcPts val="600"/>
              </a:spcAft>
              <a:buFont typeface="Courier New" panose="02070309020205020404" pitchFamily="49" charset="0"/>
              <a:buChar char="o"/>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Reproductive empowerment, fertility intention, and community norms </a:t>
            </a:r>
          </a:p>
          <a:p>
            <a:pPr marL="1485900" lvl="2" indent="-342900">
              <a:lnSpc>
                <a:spcPct val="90000"/>
              </a:lnSpc>
              <a:spcAft>
                <a:spcPts val="600"/>
              </a:spcAft>
              <a:buFont typeface="Courier New" panose="02070309020205020404" pitchFamily="49" charset="0"/>
              <a:buChar char="o"/>
            </a:pPr>
            <a:r>
              <a:rPr lang="en-US" sz="2400" dirty="0">
                <a:solidFill>
                  <a:schemeClr val="tx1">
                    <a:lumMod val="50000"/>
                  </a:schemeClr>
                </a:solidFill>
                <a:latin typeface="Segoe UI" panose="020B0502040204020203" pitchFamily="34" charset="0"/>
                <a:ea typeface="Segoe UI Symbol" panose="020B0502040204020203" pitchFamily="34" charset="0"/>
                <a:cs typeface="Segoe UI" panose="020B0502040204020203" pitchFamily="34" charset="0"/>
              </a:rPr>
              <a:t>Health facility readiness and quality of care</a:t>
            </a:r>
          </a:p>
          <a:p>
            <a:pPr indent="-228600">
              <a:lnSpc>
                <a:spcPct val="90000"/>
              </a:lnSpc>
              <a:spcAft>
                <a:spcPts val="600"/>
              </a:spcAft>
              <a:buFont typeface="Arial" panose="020B0604020202020204" pitchFamily="34" charset="0"/>
              <a:buChar char="•"/>
            </a:pPr>
            <a:endParaRPr lang="en-US" sz="2400" spc="100" dirty="0">
              <a:solidFill>
                <a:schemeClr val="tx1">
                  <a:lumMod val="50000"/>
                </a:schemeClr>
              </a:solidFill>
              <a:latin typeface="Calibri" panose="020F0502020204030204" pitchFamily="34" charset="0"/>
              <a:ea typeface="Segoe UI Symbol" panose="020B0502040204020203" pitchFamily="34" charset="0"/>
              <a:cs typeface="Calibri" panose="020F0502020204030204" pitchFamily="34" charset="0"/>
            </a:endParaRPr>
          </a:p>
        </p:txBody>
      </p:sp>
    </p:spTree>
    <p:extLst>
      <p:ext uri="{BB962C8B-B14F-4D97-AF65-F5344CB8AC3E}">
        <p14:creationId xmlns:p14="http://schemas.microsoft.com/office/powerpoint/2010/main" val="146850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396" y="2243450"/>
            <a:ext cx="523221" cy="3198788"/>
          </a:xfrm>
          <a:prstGeom prst="rect">
            <a:avLst/>
          </a:prstGeom>
          <a:solidFill>
            <a:schemeClr val="bg1"/>
          </a:solidFill>
          <a:ln w="25400">
            <a:solidFill>
              <a:srgbClr val="0066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cxnSpLocks/>
          </p:cNvCxnSpPr>
          <p:nvPr/>
        </p:nvCxnSpPr>
        <p:spPr>
          <a:xfrm>
            <a:off x="8820091" y="3139483"/>
            <a:ext cx="211506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601950" y="1725243"/>
            <a:ext cx="0" cy="1884176"/>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4C036FF-18F4-421E-A750-67AD04D28B8A}"/>
              </a:ext>
            </a:extLst>
          </p:cNvPr>
          <p:cNvCxnSpPr>
            <a:cxnSpLocks/>
          </p:cNvCxnSpPr>
          <p:nvPr/>
        </p:nvCxnSpPr>
        <p:spPr>
          <a:xfrm>
            <a:off x="8822891" y="5035001"/>
            <a:ext cx="211226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75ED2473-7093-47FB-A0BD-0975A1BD3004}"/>
              </a:ext>
            </a:extLst>
          </p:cNvPr>
          <p:cNvSpPr/>
          <p:nvPr/>
        </p:nvSpPr>
        <p:spPr>
          <a:xfrm>
            <a:off x="9686891" y="1511654"/>
            <a:ext cx="312906" cy="400110"/>
          </a:xfrm>
          <a:prstGeom prst="rect">
            <a:avLst/>
          </a:prstGeom>
        </p:spPr>
        <p:txBody>
          <a:bodyPr wrap="none">
            <a:spAutoFit/>
          </a:bodyPr>
          <a:lstStyle/>
          <a:p>
            <a:r>
              <a:rPr lang="en-US" sz="2000" b="1" dirty="0">
                <a:solidFill>
                  <a:prstClr val="white"/>
                </a:solidFill>
                <a:latin typeface="Calibri" charset="0"/>
                <a:ea typeface="Calibri" charset="0"/>
                <a:cs typeface="Calibri" charset="0"/>
                <a:sym typeface="Wingdings" charset="0"/>
              </a:rPr>
              <a:t>+</a:t>
            </a:r>
            <a:endParaRPr lang="en-US" sz="2000" dirty="0">
              <a:solidFill>
                <a:prstClr val="white"/>
              </a:solidFill>
            </a:endParaRPr>
          </a:p>
        </p:txBody>
      </p:sp>
      <p:sp>
        <p:nvSpPr>
          <p:cNvPr id="15" name="Rectangle 14">
            <a:extLst>
              <a:ext uri="{FF2B5EF4-FFF2-40B4-BE49-F238E27FC236}">
                <a16:creationId xmlns:a16="http://schemas.microsoft.com/office/drawing/2014/main" id="{5697FD3E-FFAE-4F79-B473-B31B005552FC}"/>
              </a:ext>
            </a:extLst>
          </p:cNvPr>
          <p:cNvSpPr/>
          <p:nvPr/>
        </p:nvSpPr>
        <p:spPr>
          <a:xfrm>
            <a:off x="9673400" y="3579350"/>
            <a:ext cx="312906" cy="400110"/>
          </a:xfrm>
          <a:prstGeom prst="rect">
            <a:avLst/>
          </a:prstGeom>
        </p:spPr>
        <p:txBody>
          <a:bodyPr wrap="none">
            <a:spAutoFit/>
          </a:bodyPr>
          <a:lstStyle/>
          <a:p>
            <a:r>
              <a:rPr lang="en-US" sz="2000" b="1" dirty="0">
                <a:solidFill>
                  <a:prstClr val="white"/>
                </a:solidFill>
                <a:latin typeface="Calibri" charset="0"/>
                <a:ea typeface="Calibri" charset="0"/>
                <a:cs typeface="Calibri" charset="0"/>
                <a:sym typeface="Wingdings" charset="0"/>
              </a:rPr>
              <a:t>+</a:t>
            </a:r>
            <a:endParaRPr lang="en-US" sz="2000" dirty="0">
              <a:solidFill>
                <a:prstClr val="white"/>
              </a:solidFill>
            </a:endParaRPr>
          </a:p>
        </p:txBody>
      </p:sp>
      <p:sp>
        <p:nvSpPr>
          <p:cNvPr id="17" name="Rectangle 16">
            <a:extLst>
              <a:ext uri="{FF2B5EF4-FFF2-40B4-BE49-F238E27FC236}">
                <a16:creationId xmlns:a16="http://schemas.microsoft.com/office/drawing/2014/main" id="{59C7153A-27EE-49B3-99C6-DDB272E02ACE}"/>
              </a:ext>
            </a:extLst>
          </p:cNvPr>
          <p:cNvSpPr/>
          <p:nvPr/>
        </p:nvSpPr>
        <p:spPr>
          <a:xfrm>
            <a:off x="9673400" y="4553463"/>
            <a:ext cx="312906" cy="400110"/>
          </a:xfrm>
          <a:prstGeom prst="rect">
            <a:avLst/>
          </a:prstGeom>
        </p:spPr>
        <p:txBody>
          <a:bodyPr wrap="none">
            <a:spAutoFit/>
          </a:bodyPr>
          <a:lstStyle/>
          <a:p>
            <a:r>
              <a:rPr lang="en-US" sz="2000" b="1" dirty="0">
                <a:solidFill>
                  <a:prstClr val="white"/>
                </a:solidFill>
                <a:latin typeface="Calibri" charset="0"/>
                <a:ea typeface="Calibri" charset="0"/>
                <a:cs typeface="Calibri" charset="0"/>
                <a:sym typeface="Wingdings" charset="0"/>
              </a:rPr>
              <a:t>+</a:t>
            </a:r>
            <a:endParaRPr lang="en-US" sz="2000" dirty="0">
              <a:solidFill>
                <a:prstClr val="white"/>
              </a:solidFill>
            </a:endParaRPr>
          </a:p>
        </p:txBody>
      </p:sp>
      <p:sp>
        <p:nvSpPr>
          <p:cNvPr id="2" name="Title 1"/>
          <p:cNvSpPr>
            <a:spLocks noGrp="1"/>
          </p:cNvSpPr>
          <p:nvPr>
            <p:ph type="title"/>
          </p:nvPr>
        </p:nvSpPr>
        <p:spPr>
          <a:xfrm>
            <a:off x="680943" y="201325"/>
            <a:ext cx="10830113" cy="1116106"/>
          </a:xfrm>
        </p:spPr>
        <p:txBody>
          <a:bodyPr/>
          <a:lstStyle/>
          <a:p>
            <a:r>
              <a:rPr lang="en-US" sz="3200" dirty="0">
                <a:solidFill>
                  <a:schemeClr val="tx1"/>
                </a:solidFill>
              </a:rPr>
              <a:t>Conceptual Framework for PMA Contraceptive Dynamics Panel</a:t>
            </a:r>
            <a:endParaRPr lang="en-US" sz="3200" i="1" dirty="0">
              <a:solidFill>
                <a:schemeClr val="tx1"/>
              </a:solidFill>
            </a:endParaRPr>
          </a:p>
        </p:txBody>
      </p:sp>
      <p:sp>
        <p:nvSpPr>
          <p:cNvPr id="25" name="Rounded Rectangle 24"/>
          <p:cNvSpPr/>
          <p:nvPr/>
        </p:nvSpPr>
        <p:spPr>
          <a:xfrm>
            <a:off x="9196688" y="3139974"/>
            <a:ext cx="1788210" cy="1949780"/>
          </a:xfrm>
          <a:prstGeom prst="roundRect">
            <a:avLst/>
          </a:prstGeom>
          <a:solidFill>
            <a:srgbClr val="CD2959"/>
          </a:solid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533" b="1" dirty="0">
                <a:solidFill>
                  <a:schemeClr val="bg1"/>
                </a:solidFill>
                <a:latin typeface="Segoe UI" panose="020B0502040204020203" pitchFamily="34" charset="0"/>
                <a:cs typeface="Segoe UI" panose="020B0502040204020203" pitchFamily="34" charset="0"/>
              </a:rPr>
              <a:t>Contraceptive Use Status</a:t>
            </a:r>
          </a:p>
          <a:p>
            <a:pPr algn="ctr"/>
            <a:r>
              <a:rPr lang="en-US" sz="1200" dirty="0">
                <a:solidFill>
                  <a:schemeClr val="bg1"/>
                </a:solidFill>
                <a:latin typeface="Segoe UI" panose="020B0502040204020203" pitchFamily="34" charset="0"/>
                <a:cs typeface="Segoe UI" panose="020B0502040204020203" pitchFamily="34" charset="0"/>
              </a:rPr>
              <a:t>Continuing use/non-use</a:t>
            </a:r>
          </a:p>
          <a:p>
            <a:pPr algn="ctr"/>
            <a:r>
              <a:rPr lang="en-US" sz="1200" dirty="0">
                <a:solidFill>
                  <a:schemeClr val="bg1"/>
                </a:solidFill>
                <a:latin typeface="Segoe UI" panose="020B0502040204020203" pitchFamily="34" charset="0"/>
                <a:cs typeface="Segoe UI" panose="020B0502040204020203" pitchFamily="34" charset="0"/>
              </a:rPr>
              <a:t>Discontinuing</a:t>
            </a:r>
          </a:p>
          <a:p>
            <a:pPr algn="ctr"/>
            <a:r>
              <a:rPr lang="en-US" sz="1200" dirty="0">
                <a:solidFill>
                  <a:schemeClr val="bg1"/>
                </a:solidFill>
                <a:latin typeface="Segoe UI" panose="020B0502040204020203" pitchFamily="34" charset="0"/>
                <a:cs typeface="Segoe UI" panose="020B0502040204020203" pitchFamily="34" charset="0"/>
              </a:rPr>
              <a:t>Adoption/PP adoption</a:t>
            </a:r>
          </a:p>
          <a:p>
            <a:pPr algn="ctr"/>
            <a:r>
              <a:rPr lang="en-US" sz="1200" dirty="0">
                <a:solidFill>
                  <a:schemeClr val="bg1"/>
                </a:solidFill>
                <a:latin typeface="Segoe UI" panose="020B0502040204020203" pitchFamily="34" charset="0"/>
                <a:cs typeface="Segoe UI" panose="020B0502040204020203" pitchFamily="34" charset="0"/>
              </a:rPr>
              <a:t>Switching</a:t>
            </a:r>
          </a:p>
        </p:txBody>
      </p:sp>
      <p:sp>
        <p:nvSpPr>
          <p:cNvPr id="35" name="TextBox 34"/>
          <p:cNvSpPr txBox="1"/>
          <p:nvPr/>
        </p:nvSpPr>
        <p:spPr>
          <a:xfrm rot="20093923">
            <a:off x="2720833" y="1945224"/>
            <a:ext cx="2330295" cy="342795"/>
          </a:xfrm>
          <a:prstGeom prst="rect">
            <a:avLst/>
          </a:prstGeom>
          <a:noFill/>
        </p:spPr>
        <p:txBody>
          <a:bodyPr wrap="none" lIns="0" tIns="0" rIns="0" bIns="0" rtlCol="0">
            <a:prstTxWarp prst="textArchUp">
              <a:avLst/>
            </a:prstTxWarp>
            <a:noAutofit/>
          </a:bodyPr>
          <a:lstStyle/>
          <a:p>
            <a:pPr algn="ctr"/>
            <a:r>
              <a:rPr lang="en-US" sz="1600" b="1" i="1" dirty="0">
                <a:solidFill>
                  <a:srgbClr val="4A164A"/>
                </a:solidFill>
                <a:latin typeface="Segoe UI" panose="020B0502040204020203" pitchFamily="34" charset="0"/>
                <a:cs typeface="Segoe UI" panose="020B0502040204020203" pitchFamily="34" charset="0"/>
              </a:rPr>
              <a:t>Changing FP Norms</a:t>
            </a:r>
          </a:p>
        </p:txBody>
      </p:sp>
      <p:sp>
        <p:nvSpPr>
          <p:cNvPr id="36" name="TextBox 35"/>
          <p:cNvSpPr txBox="1"/>
          <p:nvPr/>
        </p:nvSpPr>
        <p:spPr>
          <a:xfrm>
            <a:off x="1029372" y="4404336"/>
            <a:ext cx="1667977" cy="746405"/>
          </a:xfrm>
          <a:prstGeom prst="rect">
            <a:avLst/>
          </a:prstGeom>
          <a:noFill/>
        </p:spPr>
        <p:txBody>
          <a:bodyPr wrap="square" lIns="0" tIns="0" rIns="0" bIns="0" rtlCol="0">
            <a:noAutofit/>
          </a:bodyPr>
          <a:lstStyle/>
          <a:p>
            <a:pPr algn="ctr"/>
            <a:r>
              <a:rPr lang="en-US" sz="1200" dirty="0">
                <a:latin typeface="Segoe UI" panose="020B0502040204020203" pitchFamily="34" charset="0"/>
                <a:cs typeface="Segoe UI" panose="020B0502040204020203" pitchFamily="34" charset="0"/>
              </a:rPr>
              <a:t>Women’s perception of community norms; composite of personal</a:t>
            </a:r>
          </a:p>
          <a:p>
            <a:pPr algn="ctr"/>
            <a:r>
              <a:rPr lang="en-US" sz="1200" dirty="0">
                <a:latin typeface="Segoe UI" panose="020B0502040204020203" pitchFamily="34" charset="0"/>
                <a:cs typeface="Segoe UI" panose="020B0502040204020203" pitchFamily="34" charset="0"/>
              </a:rPr>
              <a:t>beliefs</a:t>
            </a:r>
          </a:p>
        </p:txBody>
      </p:sp>
      <p:sp>
        <p:nvSpPr>
          <p:cNvPr id="37" name="TextBox 36"/>
          <p:cNvSpPr txBox="1"/>
          <p:nvPr/>
        </p:nvSpPr>
        <p:spPr>
          <a:xfrm>
            <a:off x="2758160" y="4395030"/>
            <a:ext cx="1923628" cy="612699"/>
          </a:xfrm>
          <a:prstGeom prst="rect">
            <a:avLst/>
          </a:prstGeom>
          <a:noFill/>
        </p:spPr>
        <p:txBody>
          <a:bodyPr wrap="square" lIns="0" tIns="0" rIns="0" bIns="0" rtlCol="0">
            <a:noAutofit/>
          </a:bodyPr>
          <a:lstStyle/>
          <a:p>
            <a:pPr algn="ctr"/>
            <a:r>
              <a:rPr lang="en-US" sz="1200" dirty="0">
                <a:latin typeface="Segoe UI" panose="020B0502040204020203" pitchFamily="34" charset="0"/>
                <a:cs typeface="Segoe UI" panose="020B0502040204020203" pitchFamily="34" charset="0"/>
              </a:rPr>
              <a:t>Women and girls empowerment scales; economic empowerment; employment</a:t>
            </a:r>
          </a:p>
        </p:txBody>
      </p:sp>
      <p:sp>
        <p:nvSpPr>
          <p:cNvPr id="38" name="TextBox 37"/>
          <p:cNvSpPr txBox="1"/>
          <p:nvPr/>
        </p:nvSpPr>
        <p:spPr>
          <a:xfrm>
            <a:off x="4712925" y="4383888"/>
            <a:ext cx="1985578" cy="612699"/>
          </a:xfrm>
          <a:prstGeom prst="rect">
            <a:avLst/>
          </a:prstGeom>
          <a:noFill/>
        </p:spPr>
        <p:txBody>
          <a:bodyPr wrap="square" lIns="0" tIns="0" rIns="0" bIns="0" rtlCol="0">
            <a:noAutofit/>
          </a:bodyPr>
          <a:lstStyle/>
          <a:p>
            <a:pPr algn="ctr"/>
            <a:r>
              <a:rPr lang="en-US" sz="1200" dirty="0">
                <a:latin typeface="Segoe UI" panose="020B0502040204020203" pitchFamily="34" charset="0"/>
                <a:cs typeface="Segoe UI" panose="020B0502040204020203" pitchFamily="34" charset="0"/>
              </a:rPr>
              <a:t>Want child now/later/no more; aspirations, contraceptive intentions, personal attitudes on contraception/FP</a:t>
            </a:r>
          </a:p>
        </p:txBody>
      </p:sp>
      <p:sp>
        <p:nvSpPr>
          <p:cNvPr id="42" name="Rounded Rectangle 41"/>
          <p:cNvSpPr/>
          <p:nvPr/>
        </p:nvSpPr>
        <p:spPr>
          <a:xfrm>
            <a:off x="7135871" y="2296955"/>
            <a:ext cx="1502709" cy="821831"/>
          </a:xfrm>
          <a:prstGeom prst="roundRect">
            <a:avLst/>
          </a:prstGeom>
          <a:solidFill>
            <a:srgbClr val="4A164A">
              <a:alpha val="20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533" b="1" dirty="0">
                <a:latin typeface="Segoe UI" panose="020B0502040204020203" pitchFamily="34" charset="0"/>
                <a:cs typeface="Segoe UI" panose="020B0502040204020203" pitchFamily="34" charset="0"/>
              </a:rPr>
              <a:t>Supply</a:t>
            </a:r>
          </a:p>
          <a:p>
            <a:pPr algn="ctr"/>
            <a:r>
              <a:rPr lang="en-US" sz="1200" dirty="0">
                <a:latin typeface="Segoe UI" panose="020B0502040204020203" pitchFamily="34" charset="0"/>
                <a:cs typeface="Segoe UI" panose="020B0502040204020203" pitchFamily="34" charset="0"/>
              </a:rPr>
              <a:t>Method Choice</a:t>
            </a:r>
          </a:p>
          <a:p>
            <a:pPr algn="ctr"/>
            <a:r>
              <a:rPr lang="en-US" sz="1200" dirty="0">
                <a:latin typeface="Segoe UI" panose="020B0502040204020203" pitchFamily="34" charset="0"/>
                <a:cs typeface="Segoe UI" panose="020B0502040204020203" pitchFamily="34" charset="0"/>
              </a:rPr>
              <a:t>Readiness</a:t>
            </a:r>
          </a:p>
        </p:txBody>
      </p:sp>
      <p:sp>
        <p:nvSpPr>
          <p:cNvPr id="43" name="Rounded Rectangle 42"/>
          <p:cNvSpPr/>
          <p:nvPr/>
        </p:nvSpPr>
        <p:spPr>
          <a:xfrm>
            <a:off x="7135871" y="3611926"/>
            <a:ext cx="1502709" cy="821831"/>
          </a:xfrm>
          <a:prstGeom prst="roundRect">
            <a:avLst/>
          </a:prstGeom>
          <a:solidFill>
            <a:srgbClr val="4A164A">
              <a:alpha val="40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533" b="1" dirty="0">
                <a:latin typeface="Segoe UI" panose="020B0502040204020203" pitchFamily="34" charset="0"/>
                <a:cs typeface="Segoe UI" panose="020B0502040204020203" pitchFamily="34" charset="0"/>
              </a:rPr>
              <a:t>Service</a:t>
            </a:r>
          </a:p>
          <a:p>
            <a:pPr algn="ctr"/>
            <a:r>
              <a:rPr lang="en-US" sz="1200" dirty="0">
                <a:latin typeface="Segoe UI" panose="020B0502040204020203" pitchFamily="34" charset="0"/>
                <a:cs typeface="Segoe UI" panose="020B0502040204020203" pitchFamily="34" charset="0"/>
              </a:rPr>
              <a:t>Quality of Care</a:t>
            </a:r>
          </a:p>
          <a:p>
            <a:pPr algn="ctr"/>
            <a:r>
              <a:rPr lang="en-US" sz="1200" dirty="0">
                <a:latin typeface="Segoe UI" panose="020B0502040204020203" pitchFamily="34" charset="0"/>
                <a:cs typeface="Segoe UI" panose="020B0502040204020203" pitchFamily="34" charset="0"/>
              </a:rPr>
              <a:t>Counseling</a:t>
            </a:r>
          </a:p>
        </p:txBody>
      </p:sp>
      <p:sp>
        <p:nvSpPr>
          <p:cNvPr id="44" name="Rounded Rectangle 43"/>
          <p:cNvSpPr/>
          <p:nvPr/>
        </p:nvSpPr>
        <p:spPr>
          <a:xfrm>
            <a:off x="7135871" y="4907360"/>
            <a:ext cx="1502709" cy="821831"/>
          </a:xfrm>
          <a:prstGeom prst="roundRect">
            <a:avLst/>
          </a:prstGeom>
          <a:solidFill>
            <a:srgbClr val="4A164A">
              <a:alpha val="60000"/>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533" b="1" dirty="0">
                <a:solidFill>
                  <a:schemeClr val="bg1"/>
                </a:solidFill>
                <a:latin typeface="Segoe UI" panose="020B0502040204020203" pitchFamily="34" charset="0"/>
                <a:cs typeface="Segoe UI" panose="020B0502040204020203" pitchFamily="34" charset="0"/>
              </a:rPr>
              <a:t>Outreach</a:t>
            </a:r>
          </a:p>
          <a:p>
            <a:pPr algn="ctr"/>
            <a:r>
              <a:rPr lang="en-US" sz="1200" dirty="0">
                <a:solidFill>
                  <a:schemeClr val="bg1"/>
                </a:solidFill>
                <a:latin typeface="Segoe UI" panose="020B0502040204020203" pitchFamily="34" charset="0"/>
                <a:cs typeface="Segoe UI" panose="020B0502040204020203" pitchFamily="34" charset="0"/>
              </a:rPr>
              <a:t>BCC/IEC</a:t>
            </a:r>
          </a:p>
          <a:p>
            <a:pPr algn="ctr"/>
            <a:r>
              <a:rPr lang="en-US" sz="1200" dirty="0">
                <a:solidFill>
                  <a:schemeClr val="bg1"/>
                </a:solidFill>
                <a:latin typeface="Segoe UI" panose="020B0502040204020203" pitchFamily="34" charset="0"/>
                <a:cs typeface="Segoe UI" panose="020B0502040204020203" pitchFamily="34" charset="0"/>
              </a:rPr>
              <a:t>CBD-Mobile</a:t>
            </a:r>
          </a:p>
        </p:txBody>
      </p:sp>
      <p:sp>
        <p:nvSpPr>
          <p:cNvPr id="45" name="Up-Down Arrow 44"/>
          <p:cNvSpPr/>
          <p:nvPr/>
        </p:nvSpPr>
        <p:spPr>
          <a:xfrm>
            <a:off x="7703334" y="3134158"/>
            <a:ext cx="352213" cy="451553"/>
          </a:xfrm>
          <a:prstGeom prst="upDownArrow">
            <a:avLst>
              <a:gd name="adj1" fmla="val 34616"/>
              <a:gd name="adj2" fmla="val 42308"/>
            </a:avLst>
          </a:prstGeom>
          <a:gradFill flip="none" rotWithShape="1">
            <a:gsLst>
              <a:gs pos="0">
                <a:srgbClr val="4A164A"/>
              </a:gs>
              <a:gs pos="100000">
                <a:srgbClr val="C3B9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Folded Corner 54"/>
          <p:cNvSpPr/>
          <p:nvPr/>
        </p:nvSpPr>
        <p:spPr>
          <a:xfrm flipH="1">
            <a:off x="9472087" y="1262436"/>
            <a:ext cx="2694914" cy="873141"/>
          </a:xfrm>
          <a:prstGeom prst="foldedCorner">
            <a:avLst/>
          </a:prstGeom>
          <a:solidFill>
            <a:srgbClr val="00667D">
              <a:alpha val="69804"/>
            </a:srgbClr>
          </a:solidFill>
          <a:ln w="28575">
            <a:solidFill>
              <a:srgbClr val="0066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33" b="1" dirty="0">
              <a:solidFill>
                <a:srgbClr val="7030A0"/>
              </a:solidFill>
            </a:endParaRPr>
          </a:p>
          <a:p>
            <a:r>
              <a:rPr lang="en-US" sz="1400" b="1" dirty="0">
                <a:solidFill>
                  <a:schemeClr val="bg1"/>
                </a:solidFill>
                <a:latin typeface="Segoe UI" panose="020B0502040204020203" pitchFamily="34" charset="0"/>
                <a:cs typeface="Segoe UI" panose="020B0502040204020203" pitchFamily="34" charset="0"/>
              </a:rPr>
              <a:t>Overlay:</a:t>
            </a:r>
          </a:p>
          <a:p>
            <a:r>
              <a:rPr lang="en-US" sz="1400" b="1" dirty="0">
                <a:solidFill>
                  <a:schemeClr val="bg1"/>
                </a:solidFill>
                <a:latin typeface="Segoe UI" panose="020B0502040204020203" pitchFamily="34" charset="0"/>
                <a:cs typeface="Segoe UI" panose="020B0502040204020203" pitchFamily="34" charset="0"/>
              </a:rPr>
              <a:t>Adolescent &amp; Abortion modules</a:t>
            </a:r>
          </a:p>
        </p:txBody>
      </p:sp>
      <p:sp>
        <p:nvSpPr>
          <p:cNvPr id="49" name="Right Arrow 48"/>
          <p:cNvSpPr/>
          <p:nvPr/>
        </p:nvSpPr>
        <p:spPr>
          <a:xfrm>
            <a:off x="643963" y="3630431"/>
            <a:ext cx="468602" cy="404262"/>
          </a:xfrm>
          <a:prstGeom prst="rightArrow">
            <a:avLst/>
          </a:prstGeom>
          <a:gradFill flip="none" rotWithShape="1">
            <a:gsLst>
              <a:gs pos="0">
                <a:srgbClr val="004E60"/>
              </a:gs>
              <a:gs pos="100000">
                <a:srgbClr val="0066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55"/>
          <p:cNvSpPr/>
          <p:nvPr/>
        </p:nvSpPr>
        <p:spPr>
          <a:xfrm>
            <a:off x="-1" y="6101877"/>
            <a:ext cx="12192000" cy="7702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3" cstate="hqprint">
            <a:extLst>
              <a:ext uri="{28A0092B-C50C-407E-A947-70E740481C1C}">
                <a14:useLocalDpi xmlns:a14="http://schemas.microsoft.com/office/drawing/2010/main" val="0"/>
              </a:ext>
            </a:extLst>
          </a:blip>
          <a:srcRect t="26510" b="22397"/>
          <a:stretch/>
        </p:blipFill>
        <p:spPr>
          <a:xfrm>
            <a:off x="10521597" y="6304172"/>
            <a:ext cx="1157786" cy="457150"/>
          </a:xfrm>
          <a:prstGeom prst="rect">
            <a:avLst/>
          </a:prstGeom>
        </p:spPr>
      </p:pic>
      <p:sp>
        <p:nvSpPr>
          <p:cNvPr id="4" name="Rectangle 3"/>
          <p:cNvSpPr/>
          <p:nvPr/>
        </p:nvSpPr>
        <p:spPr>
          <a:xfrm rot="16200000">
            <a:off x="-1006941" y="3516770"/>
            <a:ext cx="2807219" cy="523220"/>
          </a:xfrm>
          <a:prstGeom prst="rect">
            <a:avLst/>
          </a:prstGeom>
        </p:spPr>
        <p:txBody>
          <a:bodyPr wrap="square">
            <a:spAutoFit/>
          </a:bodyPr>
          <a:lstStyle/>
          <a:p>
            <a:pPr algn="ctr"/>
            <a:r>
              <a:rPr lang="en-US" sz="1400" b="1" dirty="0">
                <a:solidFill>
                  <a:srgbClr val="00667D"/>
                </a:solidFill>
                <a:latin typeface="Segoe UI" panose="020B0502040204020203" pitchFamily="34" charset="0"/>
                <a:cs typeface="Segoe UI" panose="020B0502040204020203" pitchFamily="34" charset="0"/>
              </a:rPr>
              <a:t>Background Characteristics</a:t>
            </a:r>
          </a:p>
          <a:p>
            <a:pPr algn="ctr"/>
            <a:r>
              <a:rPr lang="en-US" sz="1400" b="1" dirty="0">
                <a:solidFill>
                  <a:srgbClr val="00667D"/>
                </a:solidFill>
                <a:latin typeface="Segoe UI" panose="020B0502040204020203" pitchFamily="34" charset="0"/>
                <a:cs typeface="Segoe UI" panose="020B0502040204020203" pitchFamily="34" charset="0"/>
              </a:rPr>
              <a:t>Individual-Household</a:t>
            </a:r>
            <a:endParaRPr lang="en-US" sz="1100" dirty="0">
              <a:solidFill>
                <a:srgbClr val="00667D"/>
              </a:solidFill>
              <a:latin typeface="Segoe UI" panose="020B0502040204020203" pitchFamily="34" charset="0"/>
              <a:cs typeface="Segoe UI" panose="020B0502040204020203" pitchFamily="34" charset="0"/>
            </a:endParaRPr>
          </a:p>
        </p:txBody>
      </p:sp>
      <p:sp>
        <p:nvSpPr>
          <p:cNvPr id="6" name="Rectangle 5"/>
          <p:cNvSpPr/>
          <p:nvPr/>
        </p:nvSpPr>
        <p:spPr>
          <a:xfrm>
            <a:off x="1141220" y="3451837"/>
            <a:ext cx="1361049" cy="912465"/>
          </a:xfrm>
          <a:prstGeom prst="rect">
            <a:avLst/>
          </a:prstGeom>
          <a:solidFill>
            <a:srgbClr val="00667D">
              <a:alpha val="20000"/>
            </a:srgbClr>
          </a:solidFill>
          <a:ln w="25400">
            <a:solidFill>
              <a:srgbClr val="0066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667D"/>
                </a:solidFill>
                <a:latin typeface="Segoe UI" panose="020B0502040204020203" pitchFamily="34" charset="0"/>
                <a:cs typeface="Segoe UI" panose="020B0502040204020203" pitchFamily="34" charset="0"/>
              </a:rPr>
              <a:t>Community</a:t>
            </a:r>
          </a:p>
          <a:p>
            <a:pPr algn="ctr"/>
            <a:r>
              <a:rPr lang="en-US" sz="1400" b="1" dirty="0">
                <a:solidFill>
                  <a:srgbClr val="00667D"/>
                </a:solidFill>
                <a:latin typeface="Segoe UI" panose="020B0502040204020203" pitchFamily="34" charset="0"/>
                <a:cs typeface="Segoe UI" panose="020B0502040204020203" pitchFamily="34" charset="0"/>
              </a:rPr>
              <a:t>Context</a:t>
            </a:r>
          </a:p>
        </p:txBody>
      </p:sp>
      <p:sp>
        <p:nvSpPr>
          <p:cNvPr id="62" name="Rectangle 61"/>
          <p:cNvSpPr/>
          <p:nvPr/>
        </p:nvSpPr>
        <p:spPr>
          <a:xfrm>
            <a:off x="3042125" y="3452680"/>
            <a:ext cx="1361049" cy="912465"/>
          </a:xfrm>
          <a:prstGeom prst="rect">
            <a:avLst/>
          </a:prstGeom>
          <a:solidFill>
            <a:srgbClr val="00667D">
              <a:alpha val="40000"/>
            </a:srgbClr>
          </a:solidFill>
          <a:ln w="25400">
            <a:solidFill>
              <a:srgbClr val="0066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667D"/>
                </a:solidFill>
                <a:latin typeface="Segoe UI" panose="020B0502040204020203" pitchFamily="34" charset="0"/>
                <a:cs typeface="Segoe UI" panose="020B0502040204020203" pitchFamily="34" charset="0"/>
              </a:rPr>
              <a:t>Empowered Decision Making</a:t>
            </a:r>
          </a:p>
        </p:txBody>
      </p:sp>
      <p:sp>
        <p:nvSpPr>
          <p:cNvPr id="63" name="Rectangle 62"/>
          <p:cNvSpPr/>
          <p:nvPr/>
        </p:nvSpPr>
        <p:spPr>
          <a:xfrm>
            <a:off x="4965085" y="3448715"/>
            <a:ext cx="1361049" cy="912465"/>
          </a:xfrm>
          <a:prstGeom prst="rect">
            <a:avLst/>
          </a:prstGeom>
          <a:solidFill>
            <a:srgbClr val="00667D">
              <a:alpha val="60000"/>
            </a:srgbClr>
          </a:solidFill>
          <a:ln w="25400">
            <a:solidFill>
              <a:srgbClr val="0066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Reproductive Intentions</a:t>
            </a:r>
          </a:p>
        </p:txBody>
      </p:sp>
      <p:sp>
        <p:nvSpPr>
          <p:cNvPr id="64" name="Right Arrow 63"/>
          <p:cNvSpPr/>
          <p:nvPr/>
        </p:nvSpPr>
        <p:spPr>
          <a:xfrm rot="5400000">
            <a:off x="1547852" y="2935539"/>
            <a:ext cx="580005" cy="404262"/>
          </a:xfrm>
          <a:prstGeom prst="rightArrow">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Right Arrow 64"/>
          <p:cNvSpPr/>
          <p:nvPr/>
        </p:nvSpPr>
        <p:spPr>
          <a:xfrm rot="5400000">
            <a:off x="3528307" y="2998324"/>
            <a:ext cx="468602" cy="404262"/>
          </a:xfrm>
          <a:prstGeom prst="rightArrow">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ight Arrow 65"/>
          <p:cNvSpPr/>
          <p:nvPr/>
        </p:nvSpPr>
        <p:spPr>
          <a:xfrm rot="5400000">
            <a:off x="5237189" y="2804122"/>
            <a:ext cx="837610" cy="404262"/>
          </a:xfrm>
          <a:prstGeom prst="rightArrow">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1729755" y="2587445"/>
            <a:ext cx="4019492" cy="394411"/>
          </a:xfrm>
          <a:prstGeom prst="rect">
            <a:avLst/>
          </a:prstGeom>
          <a:solidFill>
            <a:srgbClr val="006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Segoe UI" panose="020B0502040204020203" pitchFamily="34" charset="0"/>
                <a:cs typeface="Segoe UI" panose="020B0502040204020203" pitchFamily="34" charset="0"/>
              </a:rPr>
              <a:t>Adolescent-specific questions</a:t>
            </a:r>
          </a:p>
        </p:txBody>
      </p:sp>
      <p:sp>
        <p:nvSpPr>
          <p:cNvPr id="67" name="Right Arrow 66"/>
          <p:cNvSpPr/>
          <p:nvPr/>
        </p:nvSpPr>
        <p:spPr>
          <a:xfrm>
            <a:off x="2544596" y="3671947"/>
            <a:ext cx="468602" cy="404262"/>
          </a:xfrm>
          <a:prstGeom prst="rightArrow">
            <a:avLst/>
          </a:prstGeom>
          <a:gradFill flip="none" rotWithShape="1">
            <a:gsLst>
              <a:gs pos="0">
                <a:srgbClr val="004E60"/>
              </a:gs>
              <a:gs pos="100000">
                <a:srgbClr val="0066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Arrow 67"/>
          <p:cNvSpPr/>
          <p:nvPr/>
        </p:nvSpPr>
        <p:spPr>
          <a:xfrm>
            <a:off x="4445501" y="3714466"/>
            <a:ext cx="468602" cy="404262"/>
          </a:xfrm>
          <a:prstGeom prst="rightArrow">
            <a:avLst/>
          </a:prstGeom>
          <a:gradFill flip="none" rotWithShape="1">
            <a:gsLst>
              <a:gs pos="0">
                <a:srgbClr val="004E60"/>
              </a:gs>
              <a:gs pos="100000">
                <a:srgbClr val="0066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Right Arrow 68"/>
          <p:cNvSpPr/>
          <p:nvPr/>
        </p:nvSpPr>
        <p:spPr>
          <a:xfrm>
            <a:off x="6359652" y="3718908"/>
            <a:ext cx="772163" cy="404262"/>
          </a:xfrm>
          <a:prstGeom prst="rightArrow">
            <a:avLst/>
          </a:prstGeom>
          <a:gradFill flip="none" rotWithShape="1">
            <a:gsLst>
              <a:gs pos="0">
                <a:srgbClr val="004E60"/>
              </a:gs>
              <a:gs pos="100000">
                <a:srgbClr val="0066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Arc 9"/>
          <p:cNvSpPr/>
          <p:nvPr/>
        </p:nvSpPr>
        <p:spPr>
          <a:xfrm rot="19564437">
            <a:off x="-1118701" y="1667710"/>
            <a:ext cx="12599513" cy="9638551"/>
          </a:xfrm>
          <a:prstGeom prst="arc">
            <a:avLst/>
          </a:prstGeom>
          <a:ln w="50800">
            <a:headEnd type="stealth"/>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ight Arrow 69"/>
          <p:cNvSpPr/>
          <p:nvPr/>
        </p:nvSpPr>
        <p:spPr>
          <a:xfrm>
            <a:off x="10979809" y="3938211"/>
            <a:ext cx="468602" cy="404262"/>
          </a:xfrm>
          <a:prstGeom prst="rightArrow">
            <a:avLst/>
          </a:prstGeom>
          <a:gradFill flip="none" rotWithShape="1">
            <a:gsLst>
              <a:gs pos="0">
                <a:srgbClr val="CD2959"/>
              </a:gs>
              <a:gs pos="100000">
                <a:srgbClr val="EDC9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70"/>
          <p:cNvSpPr/>
          <p:nvPr/>
        </p:nvSpPr>
        <p:spPr>
          <a:xfrm>
            <a:off x="11474948" y="2519334"/>
            <a:ext cx="523221" cy="3198788"/>
          </a:xfrm>
          <a:prstGeom prst="rect">
            <a:avLst/>
          </a:prstGeom>
          <a:solidFill>
            <a:srgbClr val="EDC95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rot="5400000">
            <a:off x="10332949" y="3842187"/>
            <a:ext cx="2807219" cy="523220"/>
          </a:xfrm>
          <a:prstGeom prst="rect">
            <a:avLst/>
          </a:prstGeom>
        </p:spPr>
        <p:txBody>
          <a:bodyPr wrap="square">
            <a:spAutoFit/>
          </a:bodyPr>
          <a:lstStyle/>
          <a:p>
            <a:pPr algn="ctr"/>
            <a:r>
              <a:rPr lang="en-US" sz="1400" b="1" dirty="0">
                <a:latin typeface="Segoe UI" panose="020B0502040204020203" pitchFamily="34" charset="0"/>
                <a:cs typeface="Segoe UI" panose="020B0502040204020203" pitchFamily="34" charset="0"/>
              </a:rPr>
              <a:t>Achievement of reproductive and life course intentions</a:t>
            </a:r>
            <a:endParaRPr lang="en-US" sz="1100" dirty="0">
              <a:latin typeface="Segoe UI" panose="020B0502040204020203" pitchFamily="34" charset="0"/>
              <a:cs typeface="Segoe UI" panose="020B0502040204020203" pitchFamily="34" charset="0"/>
            </a:endParaRPr>
          </a:p>
        </p:txBody>
      </p:sp>
      <p:sp>
        <p:nvSpPr>
          <p:cNvPr id="74" name="Rectangle 73"/>
          <p:cNvSpPr/>
          <p:nvPr/>
        </p:nvSpPr>
        <p:spPr>
          <a:xfrm>
            <a:off x="6920317" y="1862948"/>
            <a:ext cx="1933816" cy="394411"/>
          </a:xfrm>
          <a:prstGeom prst="rect">
            <a:avLst/>
          </a:prstGeom>
          <a:solidFill>
            <a:srgbClr val="4A16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Service Environment</a:t>
            </a:r>
          </a:p>
        </p:txBody>
      </p:sp>
      <p:sp>
        <p:nvSpPr>
          <p:cNvPr id="75" name="Up-Down Arrow 74"/>
          <p:cNvSpPr/>
          <p:nvPr/>
        </p:nvSpPr>
        <p:spPr>
          <a:xfrm>
            <a:off x="7700544" y="4444782"/>
            <a:ext cx="352213" cy="451553"/>
          </a:xfrm>
          <a:prstGeom prst="upDownArrow">
            <a:avLst>
              <a:gd name="adj1" fmla="val 34616"/>
              <a:gd name="adj2" fmla="val 42308"/>
            </a:avLst>
          </a:prstGeom>
          <a:gradFill flip="none" rotWithShape="1">
            <a:gsLst>
              <a:gs pos="0">
                <a:srgbClr val="4A164A"/>
              </a:gs>
              <a:gs pos="100000">
                <a:srgbClr val="C3B9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Arc 75"/>
          <p:cNvSpPr/>
          <p:nvPr/>
        </p:nvSpPr>
        <p:spPr>
          <a:xfrm rot="7807936">
            <a:off x="2143003" y="-2859701"/>
            <a:ext cx="8182563" cy="9990557"/>
          </a:xfrm>
          <a:prstGeom prst="arc">
            <a:avLst/>
          </a:prstGeom>
          <a:ln w="50800">
            <a:headEnd type="none"/>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ight Arrow 76"/>
          <p:cNvSpPr/>
          <p:nvPr/>
        </p:nvSpPr>
        <p:spPr>
          <a:xfrm>
            <a:off x="8724031" y="3788662"/>
            <a:ext cx="468602" cy="404262"/>
          </a:xfrm>
          <a:prstGeom prst="rightArrow">
            <a:avLst/>
          </a:prstGeom>
          <a:solidFill>
            <a:srgbClr val="4A1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TextBox 77"/>
          <p:cNvSpPr txBox="1"/>
          <p:nvPr/>
        </p:nvSpPr>
        <p:spPr>
          <a:xfrm rot="1434964">
            <a:off x="4008541" y="5668820"/>
            <a:ext cx="2345029" cy="361299"/>
          </a:xfrm>
          <a:prstGeom prst="rect">
            <a:avLst/>
          </a:prstGeom>
          <a:noFill/>
        </p:spPr>
        <p:txBody>
          <a:bodyPr wrap="none" lIns="0" tIns="0" rIns="0" bIns="0" rtlCol="0">
            <a:prstTxWarp prst="textArchDown">
              <a:avLst/>
            </a:prstTxWarp>
            <a:noAutofit/>
          </a:bodyPr>
          <a:lstStyle/>
          <a:p>
            <a:pPr algn="ctr"/>
            <a:r>
              <a:rPr lang="en-US" sz="1600" b="1" i="1" dirty="0">
                <a:solidFill>
                  <a:srgbClr val="4A164A"/>
                </a:solidFill>
                <a:latin typeface="Segoe UI" panose="020B0502040204020203" pitchFamily="34" charset="0"/>
                <a:cs typeface="Segoe UI" panose="020B0502040204020203" pitchFamily="34" charset="0"/>
              </a:rPr>
              <a:t>Changing Empowerment</a:t>
            </a:r>
          </a:p>
        </p:txBody>
      </p:sp>
      <p:sp>
        <p:nvSpPr>
          <p:cNvPr id="51" name="TextBox 50"/>
          <p:cNvSpPr txBox="1"/>
          <p:nvPr/>
        </p:nvSpPr>
        <p:spPr>
          <a:xfrm rot="470040">
            <a:off x="6534001" y="5825743"/>
            <a:ext cx="2048727" cy="277128"/>
          </a:xfrm>
          <a:prstGeom prst="rect">
            <a:avLst/>
          </a:prstGeom>
          <a:noFill/>
        </p:spPr>
        <p:txBody>
          <a:bodyPr wrap="none" lIns="0" tIns="0" rIns="0" bIns="0" rtlCol="0">
            <a:prstTxWarp prst="textArchDown">
              <a:avLst/>
            </a:prstTxWarp>
            <a:noAutofit/>
          </a:bodyPr>
          <a:lstStyle/>
          <a:p>
            <a:pPr algn="ctr"/>
            <a:r>
              <a:rPr lang="en-US" sz="1600" b="1" i="1" dirty="0">
                <a:solidFill>
                  <a:srgbClr val="4A164A"/>
                </a:solidFill>
                <a:latin typeface="Segoe UI" panose="020B0502040204020203" pitchFamily="34" charset="0"/>
                <a:cs typeface="Segoe UI" panose="020B0502040204020203" pitchFamily="34" charset="0"/>
              </a:rPr>
              <a:t>Changing Intentions</a:t>
            </a:r>
          </a:p>
        </p:txBody>
      </p:sp>
      <p:sp>
        <p:nvSpPr>
          <p:cNvPr id="12" name="Rectangle 11"/>
          <p:cNvSpPr/>
          <p:nvPr/>
        </p:nvSpPr>
        <p:spPr>
          <a:xfrm>
            <a:off x="9986306" y="5208995"/>
            <a:ext cx="104487" cy="298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c 10"/>
          <p:cNvSpPr/>
          <p:nvPr/>
        </p:nvSpPr>
        <p:spPr>
          <a:xfrm rot="8035563">
            <a:off x="4814118" y="178292"/>
            <a:ext cx="5852374" cy="6195053"/>
          </a:xfrm>
          <a:prstGeom prst="arc">
            <a:avLst/>
          </a:prstGeom>
          <a:ln w="50800">
            <a:headEnd type="ova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91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theme/theme1.xml><?xml version="1.0" encoding="utf-8"?>
<a:theme xmlns:a="http://schemas.openxmlformats.org/drawingml/2006/main" name="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A70DDF10BC3D43B3CA054C42E75284" ma:contentTypeVersion="9" ma:contentTypeDescription="Create a new document." ma:contentTypeScope="" ma:versionID="29324579df3921ecefb52e35c99639eb">
  <xsd:schema xmlns:xsd="http://www.w3.org/2001/XMLSchema" xmlns:xs="http://www.w3.org/2001/XMLSchema" xmlns:p="http://schemas.microsoft.com/office/2006/metadata/properties" xmlns:ns3="024ab11b-9ba8-4805-ae7d-18054b52f237" targetNamespace="http://schemas.microsoft.com/office/2006/metadata/properties" ma:root="true" ma:fieldsID="3a2a489c16fa5d6dc99b23388c4adde0" ns3:_="">
    <xsd:import namespace="024ab11b-9ba8-4805-ae7d-18054b52f23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ab11b-9ba8-4805-ae7d-18054b52f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D2C552-5A3D-42BF-AA28-8636E82449FB}">
  <ds:schemaRefs>
    <ds:schemaRef ds:uri="http://schemas.microsoft.com/office/2006/metadata/properties"/>
    <ds:schemaRef ds:uri="http://purl.org/dc/terms/"/>
    <ds:schemaRef ds:uri="024ab11b-9ba8-4805-ae7d-18054b52f237"/>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0E58F5C-067C-41F6-88CE-2FD7472E7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ab11b-9ba8-4805-ae7d-18054b52f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64E815-322E-4C79-9EBD-239DBAE97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46288</TotalTime>
  <Words>2646</Words>
  <Application>Microsoft Office PowerPoint</Application>
  <PresentationFormat>Widescreen</PresentationFormat>
  <Paragraphs>624</Paragraphs>
  <Slides>53</Slides>
  <Notes>44</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53</vt:i4>
      </vt:variant>
    </vt:vector>
  </HeadingPairs>
  <TitlesOfParts>
    <vt:vector size="67" baseType="lpstr">
      <vt:lpstr>Arial</vt:lpstr>
      <vt:lpstr>Calibri</vt:lpstr>
      <vt:lpstr>Calibri Light</vt:lpstr>
      <vt:lpstr>Courier New</vt:lpstr>
      <vt:lpstr>Garamond</vt:lpstr>
      <vt:lpstr>Montserrat</vt:lpstr>
      <vt:lpstr>Open Sans</vt:lpstr>
      <vt:lpstr>Segoe Print</vt:lpstr>
      <vt:lpstr>Segoe UI</vt:lpstr>
      <vt:lpstr>Segoe UI Symbol</vt:lpstr>
      <vt:lpstr>Times New Roman</vt:lpstr>
      <vt:lpstr>Wingdings</vt:lpstr>
      <vt:lpstr>PMA2020_Template v3</vt:lpstr>
      <vt:lpstr>1_Office Theme</vt:lpstr>
      <vt:lpstr>PowerPoint Presentation</vt:lpstr>
      <vt:lpstr>PowerPoint Presentation</vt:lpstr>
      <vt:lpstr>PowerPoint Presentation</vt:lpstr>
      <vt:lpstr>PowerPoint Presentation</vt:lpstr>
      <vt:lpstr>PowerPoint Presentation</vt:lpstr>
      <vt:lpstr>PMA adds Panel Feature to Cross-Section</vt:lpstr>
      <vt:lpstr>PowerPoint Presentation</vt:lpstr>
      <vt:lpstr>PowerPoint Presentation</vt:lpstr>
      <vt:lpstr>Conceptual Framework for PMA Contraceptive Dynamics Panel</vt:lpstr>
      <vt:lpstr>PowerPoint Presentation</vt:lpstr>
      <vt:lpstr>IPUMS: What We Do</vt:lpstr>
      <vt:lpstr>What is IPUMS?</vt:lpstr>
      <vt:lpstr>PowerPoint Presentation</vt:lpstr>
      <vt:lpstr>IPUMS PMA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Goal</vt:lpstr>
      <vt:lpstr>PMA Calendar Data</vt:lpstr>
      <vt:lpstr>PMA Calendar Data</vt:lpstr>
      <vt:lpstr>Codes</vt:lpstr>
      <vt:lpstr>Parsing the String Data</vt:lpstr>
      <vt:lpstr>After Split/Separate</vt:lpstr>
      <vt:lpstr>Changing Format</vt:lpstr>
      <vt:lpstr>Changing from Wide to Long</vt:lpstr>
      <vt:lpstr>Clean Up</vt:lpstr>
      <vt:lpstr>Survival Analysis</vt:lpstr>
      <vt:lpstr>Recoding Key Variables</vt:lpstr>
      <vt:lpstr>Survival Curve</vt:lpstr>
      <vt:lpstr>PowerPoint Presentation</vt:lpstr>
      <vt:lpstr>PowerPoint Presentation</vt:lpstr>
      <vt:lpstr>PMA Panel Design</vt:lpstr>
      <vt:lpstr>PMA Ethiopia Panel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Miller</dc:creator>
  <cp:lastModifiedBy>Laura Wells</cp:lastModifiedBy>
  <cp:revision>466</cp:revision>
  <cp:lastPrinted>2020-04-24T01:32:33Z</cp:lastPrinted>
  <dcterms:created xsi:type="dcterms:W3CDTF">2017-12-21T14:16:22Z</dcterms:created>
  <dcterms:modified xsi:type="dcterms:W3CDTF">2021-05-03T19:12:09Z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0x01010069A70DDF10BC3D43B3CA054C42E75284</vt:lpwstr>
  </property>
</Properties>
</file>